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4"/>
  </p:notesMasterIdLst>
  <p:sldIdLst>
    <p:sldId id="373" r:id="rId6"/>
    <p:sldId id="387" r:id="rId7"/>
    <p:sldId id="392" r:id="rId8"/>
    <p:sldId id="370" r:id="rId9"/>
    <p:sldId id="379" r:id="rId10"/>
    <p:sldId id="389" r:id="rId11"/>
    <p:sldId id="391" r:id="rId12"/>
    <p:sldId id="3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8EEF775-427A-427D-92E1-299D031E1FA0}">
          <p14:sldIdLst/>
        </p14:section>
        <p14:section name="New Version" id="{3FBBF02E-4C85-4E24-A26C-527902528954}">
          <p14:sldIdLst>
            <p14:sldId id="373"/>
            <p14:sldId id="387"/>
            <p14:sldId id="392"/>
            <p14:sldId id="370"/>
            <p14:sldId id="379"/>
            <p14:sldId id="389"/>
            <p14:sldId id="391"/>
            <p14:sldId id="39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714F08-BB7E-9015-E22D-59B5B0315992}" name="Burnikell, Nate (DSIT)" initials="NB" userId="S::Nate.Burnikell@dsit.gov.uk::880b5430-dd40-4e11-90c7-ec2de755c624" providerId="AD"/>
  <p188:author id="{08E23C11-60A9-E9DE-6BED-3912F470ECE2}" name="Avin, Shahar (DSIT)" initials="" userId="S::Shahar.Avin@dsit.gov.uk::c7766d96-0289-4204-b281-c0bb11ef5da2" providerId="AD"/>
  <p188:author id="{38062B2C-0907-8021-7061-1215A73F2DF6}" name="Levy, Jodie (DSIT)" initials="L(" userId="S::jodie.levy@dsit.gov.uk::e32b97d0-742d-4a21-a23d-ece091bf93eb" providerId="AD"/>
  <p188:author id="{E7B56D2C-8CEA-BE76-8590-AB5004D47A9B}" name="Summerfield, Christopher (DSIT)" initials="S(" userId="S::christopher.summerfield@dsit.gov.uk::73b84dfb-14ec-452f-aa2a-f134fe806166" providerId="AD"/>
  <p188:author id="{2DA2F036-8616-151F-3A0D-468AC5576C8D}" name="allison.bryan@epsrc.ukri.org" initials="al" userId="S::urn:spo:guest#allison.bryan@epsrc.ukri.org::" providerId="AD"/>
  <p188:author id="{BAE3B079-7A6D-F3C1-5467-4CF70F284212}" name="Hayes2, Paul (DSIT)" initials="H(" userId="S::paul.hayes2@dsit.gov.uk::cc30e2bb-c4fa-4808-8333-c56ee973e216" providerId="AD"/>
  <p188:author id="{9D3214C3-26D3-2107-783A-3DA2AB8B3F5D}" name="Burnikell, Nate (DSIT)" initials="B(" userId="S::nate.burnikell@dsit.gov.uk::880b5430-dd40-4e11-90c7-ec2de755c624" providerId="AD"/>
  <p188:author id="{5EF22CD1-F3F2-118D-828D-82E844525566}" name="Tubaja, Michal (DSIT)" initials="" userId="S::Michal.Tubaja@dsit.gov.uk::f0d4a03e-8b33-4402-8a64-77aa4b86dfac" providerId="AD"/>
  <p188:author id="{3F41ADDB-21D8-DA41-FDD4-B4721BFFD9BF}" name="Summerfield, Christopher (DSIT)" initials="" userId="S::Christopher.Summerfield@dsit.gov.uk::73b84dfb-14ec-452f-aa2a-f134fe80616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32" y="4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9470DB-9FA8-435F-9AB3-FB0165CAAA51}" type="datetimeFigureOut">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F3BE3A-2D6B-4B71-850F-3A9BD6A354F4}" type="slidenum">
              <a:t>‹#›</a:t>
            </a:fld>
            <a:endParaRPr lang="en-US"/>
          </a:p>
        </p:txBody>
      </p:sp>
    </p:spTree>
    <p:extLst>
      <p:ext uri="{BB962C8B-B14F-4D97-AF65-F5344CB8AC3E}">
        <p14:creationId xmlns:p14="http://schemas.microsoft.com/office/powerpoint/2010/main" val="2716476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solidFill>
                <a:srgbClr val="000000"/>
              </a:solidFill>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75DBE167-48FF-4E76-84E2-89E2AC9A2272}" type="slidenum">
              <a:rPr lang="en-GB" smtClean="0"/>
              <a:t>1</a:t>
            </a:fld>
            <a:endParaRPr lang="en-GB"/>
          </a:p>
        </p:txBody>
      </p:sp>
    </p:spTree>
    <p:extLst>
      <p:ext uri="{BB962C8B-B14F-4D97-AF65-F5344CB8AC3E}">
        <p14:creationId xmlns:p14="http://schemas.microsoft.com/office/powerpoint/2010/main" val="2246706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dn.prod.website-files.com/663bd486c5e4c81588db7a1d/670d69c055fbc6449066c94a_Systemic%20Safety%20Grants%20Program%20-%20Assessment%20Criteria%20and%20Scoring%20Scales.pdf"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dn.prod.website-files.com/663bd486c5e4c81588db7a1d/670d69c055fbc6449066c94a_Systemic%20Safety%20Grants%20Program%20-%20Assessment%20Criteria%20and%20Scoring%20Scales.pdf"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cdn.prod.website-files.com/663bd486c5e4c81588db7a1d/670d69c055fbc6449066c94a_Systemic%20Safety%20Grants%20Program%20-%20Assessment%20Criteria%20and%20Scoring%20Scales.pdf"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mailto:AISIgrants@dsit.gov.uk"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1B3DC01-F4AE-F197-E64F-816B682B2585}"/>
              </a:ext>
            </a:extLst>
          </p:cNvPr>
          <p:cNvSpPr txBox="1"/>
          <p:nvPr/>
        </p:nvSpPr>
        <p:spPr>
          <a:xfrm>
            <a:off x="1572264" y="4721916"/>
            <a:ext cx="9048457" cy="707886"/>
          </a:xfrm>
          <a:prstGeom prst="rect">
            <a:avLst/>
          </a:prstGeom>
          <a:noFill/>
        </p:spPr>
        <p:txBody>
          <a:bodyPr wrap="square" lIns="91440" tIns="45720" rIns="91440" bIns="45720" anchor="t">
            <a:spAutoFit/>
          </a:bodyPr>
          <a:lstStyle/>
          <a:p>
            <a:pPr algn="ctr">
              <a:spcAft>
                <a:spcPts val="800"/>
              </a:spcAft>
            </a:pPr>
            <a:r>
              <a:rPr lang="en-GB" sz="4000" spc="300">
                <a:latin typeface="Avenir Next LT Pro Light"/>
                <a:cs typeface="Calibri"/>
              </a:rPr>
              <a:t>Systemic AI Safety Grants</a:t>
            </a:r>
            <a:endParaRPr lang="en-GB" sz="4000" spc="300">
              <a:latin typeface="Avenir Next LT Pro" panose="020B0504020202020204" pitchFamily="34" charset="0"/>
              <a:cs typeface="Calibri" panose="020F0502020204030204" pitchFamily="34" charset="0"/>
            </a:endParaRPr>
          </a:p>
        </p:txBody>
      </p:sp>
      <p:sp>
        <p:nvSpPr>
          <p:cNvPr id="9" name="Slide Number Placeholder 8">
            <a:extLst>
              <a:ext uri="{FF2B5EF4-FFF2-40B4-BE49-F238E27FC236}">
                <a16:creationId xmlns:a16="http://schemas.microsoft.com/office/drawing/2014/main" id="{FAC4DAEF-C4B4-2BA7-DCE5-94BFC5846DB2}"/>
              </a:ext>
            </a:extLst>
          </p:cNvPr>
          <p:cNvSpPr>
            <a:spLocks noGrp="1"/>
          </p:cNvSpPr>
          <p:nvPr>
            <p:ph type="sldNum" sz="quarter" idx="12"/>
          </p:nvPr>
        </p:nvSpPr>
        <p:spPr/>
        <p:txBody>
          <a:bodyPr/>
          <a:lstStyle/>
          <a:p>
            <a:fld id="{161A7B27-5EEB-41A4-AC57-24D273155185}" type="slidenum">
              <a:rPr lang="en-GB" smtClean="0"/>
              <a:t>1</a:t>
            </a:fld>
            <a:endParaRPr lang="en-GB"/>
          </a:p>
        </p:txBody>
      </p:sp>
      <p:pic>
        <p:nvPicPr>
          <p:cNvPr id="2" name="Picture 1">
            <a:extLst>
              <a:ext uri="{FF2B5EF4-FFF2-40B4-BE49-F238E27FC236}">
                <a16:creationId xmlns:a16="http://schemas.microsoft.com/office/drawing/2014/main" id="{6B7B4B7C-E259-6FEC-959B-B8A4EDDD4A65}"/>
              </a:ext>
            </a:extLst>
          </p:cNvPr>
          <p:cNvPicPr>
            <a:picLocks noChangeAspect="1"/>
          </p:cNvPicPr>
          <p:nvPr/>
        </p:nvPicPr>
        <p:blipFill>
          <a:blip r:embed="rId3"/>
          <a:stretch>
            <a:fillRect/>
          </a:stretch>
        </p:blipFill>
        <p:spPr>
          <a:xfrm>
            <a:off x="1058634" y="-298795"/>
            <a:ext cx="10074728" cy="4029891"/>
          </a:xfrm>
          <a:prstGeom prst="rect">
            <a:avLst/>
          </a:prstGeom>
        </p:spPr>
      </p:pic>
      <p:sp>
        <p:nvSpPr>
          <p:cNvPr id="6" name="TextBox 5">
            <a:extLst>
              <a:ext uri="{FF2B5EF4-FFF2-40B4-BE49-F238E27FC236}">
                <a16:creationId xmlns:a16="http://schemas.microsoft.com/office/drawing/2014/main" id="{FAA01B26-360C-6ACE-9AC9-3E4BE3377DF2}"/>
              </a:ext>
            </a:extLst>
          </p:cNvPr>
          <p:cNvSpPr txBox="1"/>
          <p:nvPr/>
        </p:nvSpPr>
        <p:spPr>
          <a:xfrm>
            <a:off x="1927872" y="5978687"/>
            <a:ext cx="9012907" cy="369332"/>
          </a:xfrm>
          <a:prstGeom prst="rect">
            <a:avLst/>
          </a:prstGeom>
          <a:noFill/>
        </p:spPr>
        <p:txBody>
          <a:bodyPr wrap="square" lIns="91440" tIns="45720" rIns="91440" bIns="45720" rtlCol="0" anchor="t">
            <a:spAutoFit/>
          </a:bodyPr>
          <a:lstStyle/>
          <a:p>
            <a:pPr algn="ctr"/>
            <a:r>
              <a:rPr lang="en-GB">
                <a:solidFill>
                  <a:srgbClr val="000000"/>
                </a:solidFill>
                <a:latin typeface="Avenir Next LT Pro Light"/>
              </a:rPr>
              <a:t>This webinar is being recorded. By attending this meeting, you consent to this.</a:t>
            </a:r>
          </a:p>
        </p:txBody>
      </p:sp>
      <p:pic>
        <p:nvPicPr>
          <p:cNvPr id="4" name="Picture 3" descr="A close-up of a logo&#10;&#10;Description automatically generated">
            <a:extLst>
              <a:ext uri="{FF2B5EF4-FFF2-40B4-BE49-F238E27FC236}">
                <a16:creationId xmlns:a16="http://schemas.microsoft.com/office/drawing/2014/main" id="{F253760B-D956-E158-6BA6-2FCE2F15BA62}"/>
              </a:ext>
            </a:extLst>
          </p:cNvPr>
          <p:cNvPicPr>
            <a:picLocks noChangeAspect="1"/>
          </p:cNvPicPr>
          <p:nvPr/>
        </p:nvPicPr>
        <p:blipFill>
          <a:blip r:embed="rId4"/>
          <a:srcRect r="433" b="6383"/>
          <a:stretch/>
        </p:blipFill>
        <p:spPr>
          <a:xfrm>
            <a:off x="4101851" y="3059354"/>
            <a:ext cx="4333109" cy="1241701"/>
          </a:xfrm>
          <a:prstGeom prst="rect">
            <a:avLst/>
          </a:prstGeom>
          <a:ln>
            <a:noFill/>
          </a:ln>
          <a:effectLst/>
        </p:spPr>
      </p:pic>
    </p:spTree>
    <p:extLst>
      <p:ext uri="{BB962C8B-B14F-4D97-AF65-F5344CB8AC3E}">
        <p14:creationId xmlns:p14="http://schemas.microsoft.com/office/powerpoint/2010/main" val="4078740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4B3BE7-0B7A-9C87-CF5C-5AFC703B0A73}"/>
              </a:ext>
            </a:extLst>
          </p:cNvPr>
          <p:cNvSpPr/>
          <p:nvPr/>
        </p:nvSpPr>
        <p:spPr>
          <a:xfrm>
            <a:off x="0" y="5182"/>
            <a:ext cx="12202510" cy="58477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7AEA9C8A-D9E5-57CB-7EA5-AD5504A887D5}"/>
              </a:ext>
            </a:extLst>
          </p:cNvPr>
          <p:cNvPicPr>
            <a:picLocks noChangeAspect="1"/>
          </p:cNvPicPr>
          <p:nvPr/>
        </p:nvPicPr>
        <p:blipFill rotWithShape="1">
          <a:blip r:embed="rId2"/>
          <a:srcRect b="51810"/>
          <a:stretch/>
        </p:blipFill>
        <p:spPr>
          <a:xfrm>
            <a:off x="109438" y="86161"/>
            <a:ext cx="877389" cy="422818"/>
          </a:xfrm>
          <a:prstGeom prst="rect">
            <a:avLst/>
          </a:prstGeom>
        </p:spPr>
      </p:pic>
      <p:sp>
        <p:nvSpPr>
          <p:cNvPr id="8" name="TextBox 7">
            <a:extLst>
              <a:ext uri="{FF2B5EF4-FFF2-40B4-BE49-F238E27FC236}">
                <a16:creationId xmlns:a16="http://schemas.microsoft.com/office/drawing/2014/main" id="{A949EFF4-1BB0-ACF1-7470-55317366CB98}"/>
              </a:ext>
            </a:extLst>
          </p:cNvPr>
          <p:cNvSpPr txBox="1"/>
          <p:nvPr/>
        </p:nvSpPr>
        <p:spPr>
          <a:xfrm>
            <a:off x="631131" y="961717"/>
            <a:ext cx="10929735" cy="1092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000" b="1" i="1">
                <a:solidFill>
                  <a:srgbClr val="C00000"/>
                </a:solidFill>
                <a:latin typeface="Avenir Next LT Pro"/>
              </a:rPr>
              <a:t>Systemic Safety:</a:t>
            </a:r>
          </a:p>
          <a:p>
            <a:pPr lvl="1">
              <a:spcAft>
                <a:spcPts val="600"/>
              </a:spcAft>
            </a:pPr>
            <a:r>
              <a:rPr lang="en-US" sz="2000" i="1">
                <a:latin typeface="Avenir Next LT Pro"/>
              </a:rPr>
              <a:t>How to safeguard societal systems and critical infrastructure into which AI is being deployed – to make our world more resilient to AI-enabled risks and to enable its benefits.</a:t>
            </a:r>
          </a:p>
        </p:txBody>
      </p:sp>
      <p:sp>
        <p:nvSpPr>
          <p:cNvPr id="11" name="TextBox 10">
            <a:extLst>
              <a:ext uri="{FF2B5EF4-FFF2-40B4-BE49-F238E27FC236}">
                <a16:creationId xmlns:a16="http://schemas.microsoft.com/office/drawing/2014/main" id="{9A624D25-52C3-B0B1-8DCD-4E661B45CE8C}"/>
              </a:ext>
            </a:extLst>
          </p:cNvPr>
          <p:cNvSpPr txBox="1"/>
          <p:nvPr/>
        </p:nvSpPr>
        <p:spPr>
          <a:xfrm>
            <a:off x="1686873" y="2868167"/>
            <a:ext cx="9873993"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342900">
              <a:spcBef>
                <a:spcPts val="1000"/>
              </a:spcBef>
              <a:spcAft>
                <a:spcPts val="2000"/>
              </a:spcAft>
              <a:buFont typeface="Arial"/>
              <a:buChar char="•"/>
            </a:pPr>
            <a:r>
              <a:rPr lang="en-GB" sz="2000">
                <a:latin typeface="Avenir Next LT Pro"/>
              </a:rPr>
              <a:t>Funding impactful research which takes a systemic approach to AI Safety.</a:t>
            </a:r>
            <a:endParaRPr lang="en-GB" sz="2000" b="1">
              <a:latin typeface="Avenir Next LT Pro"/>
            </a:endParaRPr>
          </a:p>
          <a:p>
            <a:pPr marL="685800" indent="-342900">
              <a:spcBef>
                <a:spcPts val="1000"/>
              </a:spcBef>
              <a:spcAft>
                <a:spcPts val="2000"/>
              </a:spcAft>
              <a:buFont typeface="Arial"/>
              <a:buChar char="•"/>
            </a:pPr>
            <a:r>
              <a:rPr lang="en-GB" sz="2000">
                <a:latin typeface="Avenir Next LT Pro"/>
              </a:rPr>
              <a:t>Seed grants round of up to £200,000* for 12 months, to around 20 projects.</a:t>
            </a:r>
          </a:p>
          <a:p>
            <a:pPr marL="685800" indent="-342900">
              <a:spcBef>
                <a:spcPts val="1000"/>
              </a:spcBef>
              <a:spcAft>
                <a:spcPts val="2000"/>
              </a:spcAft>
              <a:buFont typeface="Arial"/>
              <a:buChar char="•"/>
            </a:pPr>
            <a:r>
              <a:rPr lang="en-GB" sz="2000">
                <a:latin typeface="Avenir Next LT Pro"/>
              </a:rPr>
              <a:t>Successful applicants will receive ongoing support, compute resource where needed, and access to a community of AI sector and domain experts.</a:t>
            </a:r>
          </a:p>
        </p:txBody>
      </p:sp>
      <p:pic>
        <p:nvPicPr>
          <p:cNvPr id="13" name="Picture 12" descr="Seed ">
            <a:extLst>
              <a:ext uri="{FF2B5EF4-FFF2-40B4-BE49-F238E27FC236}">
                <a16:creationId xmlns:a16="http://schemas.microsoft.com/office/drawing/2014/main" id="{A967D4CC-A786-F815-9990-CD794E6A4969}"/>
              </a:ext>
            </a:extLst>
          </p:cNvPr>
          <p:cNvPicPr>
            <a:picLocks noChangeAspect="1"/>
          </p:cNvPicPr>
          <p:nvPr/>
        </p:nvPicPr>
        <p:blipFill>
          <a:blip r:embed="rId3"/>
          <a:stretch>
            <a:fillRect/>
          </a:stretch>
        </p:blipFill>
        <p:spPr>
          <a:xfrm>
            <a:off x="1033863" y="2885701"/>
            <a:ext cx="777054" cy="777054"/>
          </a:xfrm>
          <a:prstGeom prst="rect">
            <a:avLst/>
          </a:prstGeom>
        </p:spPr>
      </p:pic>
      <p:sp>
        <p:nvSpPr>
          <p:cNvPr id="15" name="TextBox 14">
            <a:extLst>
              <a:ext uri="{FF2B5EF4-FFF2-40B4-BE49-F238E27FC236}">
                <a16:creationId xmlns:a16="http://schemas.microsoft.com/office/drawing/2014/main" id="{0369EF89-BE59-4EB0-A4C4-804260A54674}"/>
              </a:ext>
            </a:extLst>
          </p:cNvPr>
          <p:cNvSpPr txBox="1"/>
          <p:nvPr/>
        </p:nvSpPr>
        <p:spPr>
          <a:xfrm>
            <a:off x="631132" y="2303551"/>
            <a:ext cx="668490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latin typeface="Avenir Next LT Pro"/>
              </a:rPr>
              <a:t>The Systemic Safety Grants Programme:</a:t>
            </a:r>
            <a:endParaRPr lang="en-US" sz="2000"/>
          </a:p>
        </p:txBody>
      </p:sp>
      <p:pic>
        <p:nvPicPr>
          <p:cNvPr id="16" name="Picture 15" descr="Resource allocation ">
            <a:extLst>
              <a:ext uri="{FF2B5EF4-FFF2-40B4-BE49-F238E27FC236}">
                <a16:creationId xmlns:a16="http://schemas.microsoft.com/office/drawing/2014/main" id="{543A0E6B-4A6D-B3CE-86CB-193C8B5EFA31}"/>
              </a:ext>
            </a:extLst>
          </p:cNvPr>
          <p:cNvPicPr>
            <a:picLocks noChangeAspect="1"/>
          </p:cNvPicPr>
          <p:nvPr/>
        </p:nvPicPr>
        <p:blipFill>
          <a:blip r:embed="rId4"/>
          <a:stretch>
            <a:fillRect/>
          </a:stretch>
        </p:blipFill>
        <p:spPr>
          <a:xfrm>
            <a:off x="986827" y="3844796"/>
            <a:ext cx="871127" cy="927571"/>
          </a:xfrm>
          <a:prstGeom prst="rect">
            <a:avLst/>
          </a:prstGeom>
        </p:spPr>
      </p:pic>
      <p:graphicFrame>
        <p:nvGraphicFramePr>
          <p:cNvPr id="3" name="Table 2">
            <a:extLst>
              <a:ext uri="{FF2B5EF4-FFF2-40B4-BE49-F238E27FC236}">
                <a16:creationId xmlns:a16="http://schemas.microsoft.com/office/drawing/2014/main" id="{9DC0599A-3369-79C3-F114-F2A4EF5ABB34}"/>
              </a:ext>
            </a:extLst>
          </p:cNvPr>
          <p:cNvGraphicFramePr>
            <a:graphicFrameLocks noGrp="1"/>
          </p:cNvGraphicFramePr>
          <p:nvPr>
            <p:extLst>
              <p:ext uri="{D42A27DB-BD31-4B8C-83A1-F6EECF244321}">
                <p14:modId xmlns:p14="http://schemas.microsoft.com/office/powerpoint/2010/main" val="185063949"/>
              </p:ext>
            </p:extLst>
          </p:nvPr>
        </p:nvGraphicFramePr>
        <p:xfrm>
          <a:off x="4318412" y="69533"/>
          <a:ext cx="7764150" cy="445195"/>
        </p:xfrm>
        <a:graphic>
          <a:graphicData uri="http://schemas.openxmlformats.org/drawingml/2006/table">
            <a:tbl>
              <a:tblPr/>
              <a:tblGrid>
                <a:gridCol w="1336308">
                  <a:extLst>
                    <a:ext uri="{9D8B030D-6E8A-4147-A177-3AD203B41FA5}">
                      <a16:colId xmlns:a16="http://schemas.microsoft.com/office/drawing/2014/main" val="3646749756"/>
                    </a:ext>
                  </a:extLst>
                </a:gridCol>
                <a:gridCol w="1504363">
                  <a:extLst>
                    <a:ext uri="{9D8B030D-6E8A-4147-A177-3AD203B41FA5}">
                      <a16:colId xmlns:a16="http://schemas.microsoft.com/office/drawing/2014/main" val="4283665821"/>
                    </a:ext>
                  </a:extLst>
                </a:gridCol>
                <a:gridCol w="1538868">
                  <a:extLst>
                    <a:ext uri="{9D8B030D-6E8A-4147-A177-3AD203B41FA5}">
                      <a16:colId xmlns:a16="http://schemas.microsoft.com/office/drawing/2014/main" val="2506977567"/>
                    </a:ext>
                  </a:extLst>
                </a:gridCol>
                <a:gridCol w="2286000">
                  <a:extLst>
                    <a:ext uri="{9D8B030D-6E8A-4147-A177-3AD203B41FA5}">
                      <a16:colId xmlns:a16="http://schemas.microsoft.com/office/drawing/2014/main" val="621924530"/>
                    </a:ext>
                  </a:extLst>
                </a:gridCol>
                <a:gridCol w="1098611">
                  <a:extLst>
                    <a:ext uri="{9D8B030D-6E8A-4147-A177-3AD203B41FA5}">
                      <a16:colId xmlns:a16="http://schemas.microsoft.com/office/drawing/2014/main" val="4215081389"/>
                    </a:ext>
                  </a:extLst>
                </a:gridCol>
              </a:tblGrid>
              <a:tr h="445195">
                <a:tc>
                  <a:txBody>
                    <a:bodyPr/>
                    <a:lstStyle/>
                    <a:p>
                      <a:pPr algn="l" fontAlgn="base">
                        <a:lnSpc>
                          <a:spcPts val="2175"/>
                        </a:lnSpc>
                      </a:pPr>
                      <a:r>
                        <a:rPr lang="en-GB" sz="1800" b="1" i="0">
                          <a:solidFill>
                            <a:srgbClr val="FF0000"/>
                          </a:solidFill>
                          <a:effectLst/>
                          <a:latin typeface="Avenir Next LT Pro Light" panose="020B0304020202020204" pitchFamily="34" charset="77"/>
                        </a:rPr>
                        <a:t>Overview</a:t>
                      </a:r>
                      <a:endParaRPr lang="en-GB" b="1" i="0">
                        <a:solidFill>
                          <a:srgbClr val="FF0000"/>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lnSpc>
                          <a:spcPts val="2175"/>
                        </a:lnSpc>
                      </a:pPr>
                      <a:r>
                        <a:rPr lang="en-GB" sz="1800" b="1" i="0" u="none" strike="noStrike">
                          <a:solidFill>
                            <a:schemeClr val="bg1">
                              <a:lumMod val="50000"/>
                            </a:schemeClr>
                          </a:solidFill>
                          <a:effectLst/>
                          <a:latin typeface="Avenir Next LT Pro Light" panose="020B0304020202020204" pitchFamily="34" charset="77"/>
                        </a:rPr>
                        <a:t>Eligibility</a:t>
                      </a:r>
                      <a:endParaRPr lang="en-GB" b="1" i="0">
                        <a:solidFill>
                          <a:schemeClr val="bg1">
                            <a:lumMod val="50000"/>
                          </a:schemeClr>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lnSpc>
                          <a:spcPts val="2175"/>
                        </a:lnSpc>
                      </a:pPr>
                      <a:r>
                        <a:rPr lang="en-GB" sz="1800" b="1" i="0" u="none" strike="noStrike">
                          <a:solidFill>
                            <a:srgbClr val="808080"/>
                          </a:solidFill>
                          <a:effectLst/>
                          <a:latin typeface="Avenir Next LT Pro Light" panose="020B0304020202020204" pitchFamily="34" charset="77"/>
                        </a:rPr>
                        <a:t>Selection</a:t>
                      </a:r>
                      <a:endParaRPr lang="en-GB" b="1" i="0">
                        <a:solidFill>
                          <a:srgbClr val="FFFFFF"/>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lnSpc>
                          <a:spcPts val="2175"/>
                        </a:lnSpc>
                      </a:pPr>
                      <a:r>
                        <a:rPr lang="en-GB" sz="1800" b="1" i="0" u="none" strike="noStrike">
                          <a:solidFill>
                            <a:schemeClr val="bg1">
                              <a:lumMod val="50000"/>
                            </a:schemeClr>
                          </a:solidFill>
                          <a:effectLst/>
                          <a:latin typeface="Avenir Next LT Pro Light" panose="020B0304020202020204" pitchFamily="34" charset="77"/>
                        </a:rPr>
                        <a:t>Example projects</a:t>
                      </a:r>
                      <a:endParaRPr lang="en-GB" b="1" i="0">
                        <a:solidFill>
                          <a:schemeClr val="bg1">
                            <a:lumMod val="50000"/>
                          </a:schemeClr>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lnSpc>
                          <a:spcPts val="2175"/>
                        </a:lnSpc>
                      </a:pPr>
                      <a:r>
                        <a:rPr lang="en-GB" sz="1800" b="0" i="0">
                          <a:solidFill>
                            <a:schemeClr val="bg1">
                              <a:lumMod val="50000"/>
                            </a:schemeClr>
                          </a:solidFill>
                          <a:effectLst/>
                          <a:latin typeface="Aptos" panose="020B0004020202020204" pitchFamily="34" charset="0"/>
                        </a:rPr>
                        <a:t>​Q&amp;A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8319846"/>
                  </a:ext>
                </a:extLst>
              </a:tr>
            </a:tbl>
          </a:graphicData>
        </a:graphic>
      </p:graphicFrame>
      <p:sp>
        <p:nvSpPr>
          <p:cNvPr id="6" name="Rectangle 1">
            <a:extLst>
              <a:ext uri="{FF2B5EF4-FFF2-40B4-BE49-F238E27FC236}">
                <a16:creationId xmlns:a16="http://schemas.microsoft.com/office/drawing/2014/main" id="{6360AEDF-9961-01D6-C9AD-127B3B1ABF6D}"/>
              </a:ext>
            </a:extLst>
          </p:cNvPr>
          <p:cNvSpPr>
            <a:spLocks noChangeArrowheads="1"/>
          </p:cNvSpPr>
          <p:nvPr/>
        </p:nvSpPr>
        <p:spPr bwMode="auto">
          <a:xfrm>
            <a:off x="4650872" y="702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BAB2007C-C914-20A3-62FB-1FF81D6608E8}"/>
              </a:ext>
            </a:extLst>
          </p:cNvPr>
          <p:cNvSpPr txBox="1"/>
          <p:nvPr/>
        </p:nvSpPr>
        <p:spPr>
          <a:xfrm>
            <a:off x="2549961" y="5153023"/>
            <a:ext cx="8867240" cy="584775"/>
          </a:xfrm>
          <a:prstGeom prst="rect">
            <a:avLst/>
          </a:prstGeom>
          <a:noFill/>
        </p:spPr>
        <p:txBody>
          <a:bodyPr wrap="square" lIns="91440" tIns="45720" rIns="91440" bIns="45720" anchor="t">
            <a:spAutoFit/>
          </a:bodyPr>
          <a:lstStyle/>
          <a:p>
            <a:pPr algn="r"/>
            <a:r>
              <a:rPr lang="en-GB" sz="1600">
                <a:latin typeface="Avenir Next LT Pro Light"/>
                <a:ea typeface="+mn-lt"/>
                <a:cs typeface="+mn-lt"/>
              </a:rPr>
              <a:t>* This is the maximum amount that UKRI will award per project. The maximum Full Economic Cost (FEC) of your project depends on your organisation’s size, type, and role in the project.</a:t>
            </a:r>
            <a:endParaRPr lang="en-US" sz="1600"/>
          </a:p>
        </p:txBody>
      </p:sp>
      <p:graphicFrame>
        <p:nvGraphicFramePr>
          <p:cNvPr id="17" name="Table 16">
            <a:extLst>
              <a:ext uri="{FF2B5EF4-FFF2-40B4-BE49-F238E27FC236}">
                <a16:creationId xmlns:a16="http://schemas.microsoft.com/office/drawing/2014/main" id="{E3D13E16-8DFC-BBE4-1B9F-FF8C03F48CB0}"/>
              </a:ext>
            </a:extLst>
          </p:cNvPr>
          <p:cNvGraphicFramePr>
            <a:graphicFrameLocks noGrp="1"/>
          </p:cNvGraphicFramePr>
          <p:nvPr>
            <p:extLst>
              <p:ext uri="{D42A27DB-BD31-4B8C-83A1-F6EECF244321}">
                <p14:modId xmlns:p14="http://schemas.microsoft.com/office/powerpoint/2010/main" val="428546777"/>
              </p:ext>
            </p:extLst>
          </p:nvPr>
        </p:nvGraphicFramePr>
        <p:xfrm>
          <a:off x="616618" y="5900438"/>
          <a:ext cx="10929735" cy="804609"/>
        </p:xfrm>
        <a:graphic>
          <a:graphicData uri="http://schemas.openxmlformats.org/drawingml/2006/table">
            <a:tbl>
              <a:tblPr bandRow="1">
                <a:tableStyleId>{5C22544A-7EE6-4342-B048-85BDC9FD1C3A}</a:tableStyleId>
              </a:tblPr>
              <a:tblGrid>
                <a:gridCol w="2185188">
                  <a:extLst>
                    <a:ext uri="{9D8B030D-6E8A-4147-A177-3AD203B41FA5}">
                      <a16:colId xmlns:a16="http://schemas.microsoft.com/office/drawing/2014/main" val="2344252331"/>
                    </a:ext>
                  </a:extLst>
                </a:gridCol>
                <a:gridCol w="2185188">
                  <a:extLst>
                    <a:ext uri="{9D8B030D-6E8A-4147-A177-3AD203B41FA5}">
                      <a16:colId xmlns:a16="http://schemas.microsoft.com/office/drawing/2014/main" val="3468638515"/>
                    </a:ext>
                  </a:extLst>
                </a:gridCol>
                <a:gridCol w="2185188">
                  <a:extLst>
                    <a:ext uri="{9D8B030D-6E8A-4147-A177-3AD203B41FA5}">
                      <a16:colId xmlns:a16="http://schemas.microsoft.com/office/drawing/2014/main" val="3136358622"/>
                    </a:ext>
                  </a:extLst>
                </a:gridCol>
                <a:gridCol w="2185188">
                  <a:extLst>
                    <a:ext uri="{9D8B030D-6E8A-4147-A177-3AD203B41FA5}">
                      <a16:colId xmlns:a16="http://schemas.microsoft.com/office/drawing/2014/main" val="2685287575"/>
                    </a:ext>
                  </a:extLst>
                </a:gridCol>
                <a:gridCol w="2188983">
                  <a:extLst>
                    <a:ext uri="{9D8B030D-6E8A-4147-A177-3AD203B41FA5}">
                      <a16:colId xmlns:a16="http://schemas.microsoft.com/office/drawing/2014/main" val="1710625517"/>
                    </a:ext>
                  </a:extLst>
                </a:gridCol>
              </a:tblGrid>
              <a:tr h="291262">
                <a:tc>
                  <a:txBody>
                    <a:bodyPr/>
                    <a:lstStyle/>
                    <a:p>
                      <a:pPr algn="ctr" fontAlgn="base">
                        <a:lnSpc>
                          <a:spcPts val="2175"/>
                        </a:lnSpc>
                      </a:pPr>
                      <a:r>
                        <a:rPr lang="en-GB" sz="1800" b="1">
                          <a:solidFill>
                            <a:schemeClr val="tx1"/>
                          </a:solidFill>
                          <a:effectLst/>
                          <a:latin typeface="Aptos"/>
                        </a:rPr>
                        <a:t>OCT 24</a:t>
                      </a:r>
                    </a:p>
                  </a:txBody>
                  <a:tcPr anchor="ctr">
                    <a:lnL w="12700" cap="flat" cmpd="sng" algn="ctr">
                      <a:noFill/>
                      <a:prstDash val="lg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NOV 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DEC 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JAN 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FEB 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119283951"/>
                  </a:ext>
                </a:extLst>
              </a:tr>
              <a:tr h="0">
                <a:tc>
                  <a:txBody>
                    <a:bodyPr/>
                    <a:lstStyle/>
                    <a:p>
                      <a:pPr lvl="0" algn="ctr">
                        <a:lnSpc>
                          <a:spcPts val="1350"/>
                        </a:lnSpc>
                        <a:buNone/>
                      </a:pPr>
                      <a:r>
                        <a:rPr lang="en-GB" sz="1100" b="1">
                          <a:solidFill>
                            <a:srgbClr val="FF0000"/>
                          </a:solidFill>
                          <a:effectLst/>
                          <a:latin typeface="Avenir Next LT Pro"/>
                        </a:rPr>
                        <a:t>15th October </a:t>
                      </a:r>
                      <a:endParaRPr lang="en-US" b="1">
                        <a:solidFill>
                          <a:srgbClr val="FF0000"/>
                        </a:solidFill>
                      </a:endParaRPr>
                    </a:p>
                    <a:p>
                      <a:pPr lvl="0" algn="ctr">
                        <a:lnSpc>
                          <a:spcPts val="1350"/>
                        </a:lnSpc>
                        <a:buNone/>
                      </a:pPr>
                      <a:r>
                        <a:rPr lang="en-GB" sz="1100">
                          <a:solidFill>
                            <a:schemeClr val="tx1"/>
                          </a:solidFill>
                          <a:effectLst/>
                          <a:latin typeface="Avenir Next LT Pro"/>
                        </a:rPr>
                        <a:t>Applications Open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26th November</a:t>
                      </a:r>
                    </a:p>
                    <a:p>
                      <a:pPr lvl="0" algn="ctr">
                        <a:lnSpc>
                          <a:spcPts val="1350"/>
                        </a:lnSpc>
                        <a:buNone/>
                      </a:pPr>
                      <a:r>
                        <a:rPr lang="en-GB" sz="1100">
                          <a:solidFill>
                            <a:schemeClr val="tx1"/>
                          </a:solidFill>
                          <a:effectLst/>
                          <a:latin typeface="Avenir Next LT Pro"/>
                        </a:rPr>
                        <a:t> Applications close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Mid December</a:t>
                      </a:r>
                    </a:p>
                    <a:p>
                      <a:pPr lvl="0" algn="ctr">
                        <a:lnSpc>
                          <a:spcPts val="1350"/>
                        </a:lnSpc>
                        <a:buNone/>
                      </a:pPr>
                      <a:r>
                        <a:rPr lang="en-GB" sz="1100">
                          <a:solidFill>
                            <a:schemeClr val="tx1"/>
                          </a:solidFill>
                          <a:effectLst/>
                          <a:latin typeface="Avenir Next LT Pro"/>
                        </a:rPr>
                        <a:t>Sift outcomes </a:t>
                      </a:r>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Early Jan: </a:t>
                      </a:r>
                      <a:r>
                        <a:rPr lang="en-GB" sz="1100">
                          <a:solidFill>
                            <a:srgbClr val="FF0000"/>
                          </a:solidFill>
                          <a:effectLst/>
                          <a:latin typeface="Avenir Next LT Pro"/>
                        </a:rPr>
                        <a:t> </a:t>
                      </a:r>
                      <a:r>
                        <a:rPr lang="en-GB" sz="1100">
                          <a:solidFill>
                            <a:schemeClr val="tx1"/>
                          </a:solidFill>
                          <a:effectLst/>
                          <a:latin typeface="Avenir Next LT Pro"/>
                        </a:rPr>
                        <a:t>Expert Panel </a:t>
                      </a:r>
                    </a:p>
                    <a:p>
                      <a:pPr lvl="0" algn="ctr">
                        <a:lnSpc>
                          <a:spcPts val="1350"/>
                        </a:lnSpc>
                        <a:buNone/>
                      </a:pPr>
                      <a:r>
                        <a:rPr lang="en-GB" sz="1100" b="1">
                          <a:solidFill>
                            <a:srgbClr val="FF0000"/>
                          </a:solidFill>
                          <a:effectLst/>
                          <a:latin typeface="Avenir Next LT Pro"/>
                        </a:rPr>
                        <a:t>Mid Jan</a:t>
                      </a:r>
                      <a:r>
                        <a:rPr lang="en-GB" sz="1100">
                          <a:solidFill>
                            <a:srgbClr val="FF0000"/>
                          </a:solidFill>
                          <a:effectLst/>
                          <a:latin typeface="Avenir Next LT Pro"/>
                        </a:rPr>
                        <a:t> </a:t>
                      </a:r>
                      <a:r>
                        <a:rPr lang="en-GB" sz="1100">
                          <a:solidFill>
                            <a:schemeClr val="tx1"/>
                          </a:solidFill>
                          <a:effectLst/>
                          <a:latin typeface="Avenir Next LT Pro"/>
                        </a:rPr>
                        <a:t>– Final Awards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5th February</a:t>
                      </a:r>
                      <a:endParaRPr lang="en-GB" b="1">
                        <a:solidFill>
                          <a:srgbClr val="FF0000"/>
                        </a:solidFill>
                      </a:endParaRPr>
                    </a:p>
                    <a:p>
                      <a:pPr lvl="0" algn="ctr">
                        <a:lnSpc>
                          <a:spcPts val="1350"/>
                        </a:lnSpc>
                        <a:buNone/>
                      </a:pPr>
                      <a:r>
                        <a:rPr lang="en-GB" sz="1100">
                          <a:solidFill>
                            <a:schemeClr val="tx1"/>
                          </a:solidFill>
                          <a:effectLst/>
                          <a:latin typeface="Avenir Next LT Pro"/>
                        </a:rPr>
                        <a:t> Granting period begins</a:t>
                      </a:r>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38839758"/>
                  </a:ext>
                </a:extLst>
              </a:tr>
            </a:tbl>
          </a:graphicData>
        </a:graphic>
      </p:graphicFrame>
    </p:spTree>
    <p:extLst>
      <p:ext uri="{BB962C8B-B14F-4D97-AF65-F5344CB8AC3E}">
        <p14:creationId xmlns:p14="http://schemas.microsoft.com/office/powerpoint/2010/main" val="242002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608E9-2B3C-C1FA-0B43-F09355EBB8E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2AEDAFD-292B-C142-79D1-A044092D91EE}"/>
              </a:ext>
            </a:extLst>
          </p:cNvPr>
          <p:cNvSpPr/>
          <p:nvPr/>
        </p:nvSpPr>
        <p:spPr>
          <a:xfrm>
            <a:off x="0" y="5182"/>
            <a:ext cx="12202510" cy="58477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D1AD80C1-FFCA-A1E8-5444-02C14C77EBAB}"/>
              </a:ext>
            </a:extLst>
          </p:cNvPr>
          <p:cNvPicPr>
            <a:picLocks noChangeAspect="1"/>
          </p:cNvPicPr>
          <p:nvPr/>
        </p:nvPicPr>
        <p:blipFill rotWithShape="1">
          <a:blip r:embed="rId2"/>
          <a:srcRect b="51810"/>
          <a:stretch/>
        </p:blipFill>
        <p:spPr>
          <a:xfrm>
            <a:off x="109438" y="86161"/>
            <a:ext cx="877389" cy="422818"/>
          </a:xfrm>
          <a:prstGeom prst="rect">
            <a:avLst/>
          </a:prstGeom>
        </p:spPr>
      </p:pic>
      <p:sp>
        <p:nvSpPr>
          <p:cNvPr id="10" name="TextBox 4">
            <a:extLst>
              <a:ext uri="{FF2B5EF4-FFF2-40B4-BE49-F238E27FC236}">
                <a16:creationId xmlns:a16="http://schemas.microsoft.com/office/drawing/2014/main" id="{4FA2CCE7-E063-D21E-943A-272CC7A51362}"/>
              </a:ext>
            </a:extLst>
          </p:cNvPr>
          <p:cNvSpPr txBox="1"/>
          <p:nvPr/>
        </p:nvSpPr>
        <p:spPr>
          <a:xfrm>
            <a:off x="451555" y="1536559"/>
            <a:ext cx="10976689" cy="40011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800"/>
              </a:spcAft>
            </a:pPr>
            <a:r>
              <a:rPr lang="en-GB" sz="2000" b="1">
                <a:solidFill>
                  <a:srgbClr val="C00000"/>
                </a:solidFill>
                <a:latin typeface="Avenir Next LT Pro"/>
                <a:ea typeface="+mn-lt"/>
                <a:cs typeface="Calibri"/>
              </a:rPr>
              <a:t>Programme aims</a:t>
            </a:r>
            <a:endParaRPr lang="en-US" sz="2000" b="1">
              <a:solidFill>
                <a:srgbClr val="C00000"/>
              </a:solidFill>
            </a:endParaRPr>
          </a:p>
        </p:txBody>
      </p:sp>
      <p:sp>
        <p:nvSpPr>
          <p:cNvPr id="11" name="TextBox 10">
            <a:extLst>
              <a:ext uri="{FF2B5EF4-FFF2-40B4-BE49-F238E27FC236}">
                <a16:creationId xmlns:a16="http://schemas.microsoft.com/office/drawing/2014/main" id="{945CB7B9-7D1B-B4CC-7D10-12C0A0521294}"/>
              </a:ext>
            </a:extLst>
          </p:cNvPr>
          <p:cNvSpPr txBox="1"/>
          <p:nvPr/>
        </p:nvSpPr>
        <p:spPr>
          <a:xfrm>
            <a:off x="1857954" y="2009310"/>
            <a:ext cx="970291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indent="-457200">
              <a:spcBef>
                <a:spcPts val="1000"/>
              </a:spcBef>
              <a:spcAft>
                <a:spcPts val="2000"/>
              </a:spcAft>
              <a:buFont typeface="+mj-lt"/>
              <a:buAutoNum type="arabicPeriod"/>
            </a:pPr>
            <a:r>
              <a:rPr lang="en-GB" b="1">
                <a:latin typeface="Avenir Next LT Pro"/>
              </a:rPr>
              <a:t>Fund research </a:t>
            </a:r>
            <a:r>
              <a:rPr lang="en-GB">
                <a:latin typeface="Avenir Next LT Pro"/>
              </a:rPr>
              <a:t>which is impactful and novel, focussed on systemic AI risk.</a:t>
            </a:r>
          </a:p>
          <a:p>
            <a:pPr marL="800100" indent="-457200">
              <a:spcBef>
                <a:spcPts val="1000"/>
              </a:spcBef>
              <a:spcAft>
                <a:spcPts val="2000"/>
              </a:spcAft>
              <a:buFont typeface="+mj-lt"/>
              <a:buAutoNum type="arabicPeriod"/>
            </a:pPr>
            <a:r>
              <a:rPr lang="en-GB" b="1">
                <a:latin typeface="Avenir Next LT Pro"/>
              </a:rPr>
              <a:t>Build a community </a:t>
            </a:r>
            <a:r>
              <a:rPr lang="en-GB">
                <a:latin typeface="Avenir Next LT Pro"/>
              </a:rPr>
              <a:t>focussed on Systemic AI safety, to help governments, regulators, and industry manage AI risks.</a:t>
            </a:r>
          </a:p>
          <a:p>
            <a:pPr marL="800100" indent="-457200">
              <a:spcBef>
                <a:spcPts val="1000"/>
              </a:spcBef>
              <a:spcAft>
                <a:spcPts val="2000"/>
              </a:spcAft>
              <a:buAutoNum type="arabicPeriod"/>
            </a:pPr>
            <a:r>
              <a:rPr lang="en-GB" b="1">
                <a:latin typeface="Avenir Next LT Pro"/>
              </a:rPr>
              <a:t>Promote collaboration </a:t>
            </a:r>
            <a:r>
              <a:rPr lang="en-GB">
                <a:latin typeface="Avenir Next LT Pro"/>
              </a:rPr>
              <a:t>between academia, industry, civil society.</a:t>
            </a:r>
            <a:endParaRPr lang="en-US">
              <a:latin typeface="Avenir Next LT Pro"/>
            </a:endParaRPr>
          </a:p>
          <a:p>
            <a:pPr marL="800100" indent="-457200">
              <a:spcBef>
                <a:spcPts val="1000"/>
              </a:spcBef>
              <a:spcAft>
                <a:spcPts val="2000"/>
              </a:spcAft>
              <a:buFont typeface="+mj-lt"/>
              <a:buAutoNum type="arabicPeriod"/>
            </a:pPr>
            <a:r>
              <a:rPr lang="en-GB" b="1">
                <a:latin typeface="Avenir Next LT Pro"/>
              </a:rPr>
              <a:t>Increase understanding </a:t>
            </a:r>
            <a:r>
              <a:rPr lang="en-GB">
                <a:latin typeface="Avenir Next LT Pro"/>
              </a:rPr>
              <a:t>of Systemic Risk across diverse sectors.</a:t>
            </a:r>
          </a:p>
          <a:p>
            <a:pPr marL="800100" indent="-457200">
              <a:spcBef>
                <a:spcPts val="1000"/>
              </a:spcBef>
              <a:spcAft>
                <a:spcPts val="2000"/>
              </a:spcAft>
              <a:buFont typeface="+mj-lt"/>
              <a:buAutoNum type="arabicPeriod"/>
            </a:pPr>
            <a:r>
              <a:rPr lang="en-GB" b="1">
                <a:latin typeface="Avenir Next LT Pro"/>
              </a:rPr>
              <a:t>Lay the groundwork </a:t>
            </a:r>
            <a:r>
              <a:rPr lang="en-GB">
                <a:latin typeface="Avenir Next LT Pro"/>
              </a:rPr>
              <a:t>for potential interventions and solutions.</a:t>
            </a:r>
          </a:p>
        </p:txBody>
      </p:sp>
      <p:sp>
        <p:nvSpPr>
          <p:cNvPr id="15" name="TextBox 14">
            <a:extLst>
              <a:ext uri="{FF2B5EF4-FFF2-40B4-BE49-F238E27FC236}">
                <a16:creationId xmlns:a16="http://schemas.microsoft.com/office/drawing/2014/main" id="{7DBFE55C-2A66-269C-C752-8A47F1E1E8DF}"/>
              </a:ext>
            </a:extLst>
          </p:cNvPr>
          <p:cNvSpPr txBox="1"/>
          <p:nvPr/>
        </p:nvSpPr>
        <p:spPr>
          <a:xfrm>
            <a:off x="451555" y="914798"/>
            <a:ext cx="668490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b="1">
                <a:latin typeface="Avenir Next LT Pro"/>
              </a:rPr>
              <a:t>The Systemic Safety Grants Programme:</a:t>
            </a:r>
            <a:endParaRPr lang="en-US" sz="2200"/>
          </a:p>
        </p:txBody>
      </p:sp>
      <p:graphicFrame>
        <p:nvGraphicFramePr>
          <p:cNvPr id="3" name="Table 2">
            <a:extLst>
              <a:ext uri="{FF2B5EF4-FFF2-40B4-BE49-F238E27FC236}">
                <a16:creationId xmlns:a16="http://schemas.microsoft.com/office/drawing/2014/main" id="{DF232AAF-7F9E-08C2-176D-6B21CA68DB21}"/>
              </a:ext>
            </a:extLst>
          </p:cNvPr>
          <p:cNvGraphicFramePr>
            <a:graphicFrameLocks noGrp="1"/>
          </p:cNvGraphicFramePr>
          <p:nvPr/>
        </p:nvGraphicFramePr>
        <p:xfrm>
          <a:off x="4318412" y="69533"/>
          <a:ext cx="7764150" cy="445195"/>
        </p:xfrm>
        <a:graphic>
          <a:graphicData uri="http://schemas.openxmlformats.org/drawingml/2006/table">
            <a:tbl>
              <a:tblPr/>
              <a:tblGrid>
                <a:gridCol w="1336308">
                  <a:extLst>
                    <a:ext uri="{9D8B030D-6E8A-4147-A177-3AD203B41FA5}">
                      <a16:colId xmlns:a16="http://schemas.microsoft.com/office/drawing/2014/main" val="3646749756"/>
                    </a:ext>
                  </a:extLst>
                </a:gridCol>
                <a:gridCol w="1504363">
                  <a:extLst>
                    <a:ext uri="{9D8B030D-6E8A-4147-A177-3AD203B41FA5}">
                      <a16:colId xmlns:a16="http://schemas.microsoft.com/office/drawing/2014/main" val="4283665821"/>
                    </a:ext>
                  </a:extLst>
                </a:gridCol>
                <a:gridCol w="1538868">
                  <a:extLst>
                    <a:ext uri="{9D8B030D-6E8A-4147-A177-3AD203B41FA5}">
                      <a16:colId xmlns:a16="http://schemas.microsoft.com/office/drawing/2014/main" val="2506977567"/>
                    </a:ext>
                  </a:extLst>
                </a:gridCol>
                <a:gridCol w="2286000">
                  <a:extLst>
                    <a:ext uri="{9D8B030D-6E8A-4147-A177-3AD203B41FA5}">
                      <a16:colId xmlns:a16="http://schemas.microsoft.com/office/drawing/2014/main" val="621924530"/>
                    </a:ext>
                  </a:extLst>
                </a:gridCol>
                <a:gridCol w="1098611">
                  <a:extLst>
                    <a:ext uri="{9D8B030D-6E8A-4147-A177-3AD203B41FA5}">
                      <a16:colId xmlns:a16="http://schemas.microsoft.com/office/drawing/2014/main" val="4215081389"/>
                    </a:ext>
                  </a:extLst>
                </a:gridCol>
              </a:tblGrid>
              <a:tr h="445195">
                <a:tc>
                  <a:txBody>
                    <a:bodyPr/>
                    <a:lstStyle/>
                    <a:p>
                      <a:pPr algn="l" fontAlgn="base">
                        <a:lnSpc>
                          <a:spcPts val="2175"/>
                        </a:lnSpc>
                      </a:pPr>
                      <a:r>
                        <a:rPr lang="en-GB" sz="1800" b="1" i="0">
                          <a:solidFill>
                            <a:srgbClr val="FF0000"/>
                          </a:solidFill>
                          <a:effectLst/>
                          <a:latin typeface="Avenir Next LT Pro Light" panose="020B0304020202020204" pitchFamily="34" charset="77"/>
                        </a:rPr>
                        <a:t>Overview</a:t>
                      </a:r>
                      <a:endParaRPr lang="en-GB" b="1" i="0">
                        <a:solidFill>
                          <a:srgbClr val="FF0000"/>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lnSpc>
                          <a:spcPts val="2175"/>
                        </a:lnSpc>
                      </a:pPr>
                      <a:r>
                        <a:rPr lang="en-GB" sz="1800" b="1" i="0" u="none" strike="noStrike">
                          <a:solidFill>
                            <a:schemeClr val="bg1">
                              <a:lumMod val="50000"/>
                            </a:schemeClr>
                          </a:solidFill>
                          <a:effectLst/>
                          <a:latin typeface="Avenir Next LT Pro Light" panose="020B0304020202020204" pitchFamily="34" charset="77"/>
                        </a:rPr>
                        <a:t>Eligibility</a:t>
                      </a:r>
                      <a:endParaRPr lang="en-GB" b="1" i="0">
                        <a:solidFill>
                          <a:schemeClr val="bg1">
                            <a:lumMod val="50000"/>
                          </a:schemeClr>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lnSpc>
                          <a:spcPts val="2175"/>
                        </a:lnSpc>
                      </a:pPr>
                      <a:r>
                        <a:rPr lang="en-GB" sz="1800" b="1" i="0" u="none" strike="noStrike">
                          <a:solidFill>
                            <a:srgbClr val="808080"/>
                          </a:solidFill>
                          <a:effectLst/>
                          <a:latin typeface="Avenir Next LT Pro Light" panose="020B0304020202020204" pitchFamily="34" charset="77"/>
                        </a:rPr>
                        <a:t>Selection</a:t>
                      </a:r>
                      <a:endParaRPr lang="en-GB" b="1" i="0">
                        <a:solidFill>
                          <a:srgbClr val="FFFFFF"/>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lnSpc>
                          <a:spcPts val="2175"/>
                        </a:lnSpc>
                      </a:pPr>
                      <a:r>
                        <a:rPr lang="en-GB" sz="1800" b="1" i="0" u="none" strike="noStrike">
                          <a:solidFill>
                            <a:schemeClr val="bg1">
                              <a:lumMod val="50000"/>
                            </a:schemeClr>
                          </a:solidFill>
                          <a:effectLst/>
                          <a:latin typeface="Avenir Next LT Pro Light" panose="020B0304020202020204" pitchFamily="34" charset="77"/>
                        </a:rPr>
                        <a:t>Example projects</a:t>
                      </a:r>
                      <a:endParaRPr lang="en-GB" b="1" i="0">
                        <a:solidFill>
                          <a:schemeClr val="bg1">
                            <a:lumMod val="50000"/>
                          </a:schemeClr>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lnSpc>
                          <a:spcPts val="2175"/>
                        </a:lnSpc>
                      </a:pPr>
                      <a:r>
                        <a:rPr lang="en-GB" sz="1800" b="0" i="0">
                          <a:solidFill>
                            <a:schemeClr val="bg1">
                              <a:lumMod val="50000"/>
                            </a:schemeClr>
                          </a:solidFill>
                          <a:effectLst/>
                          <a:latin typeface="Aptos" panose="020B0004020202020204" pitchFamily="34" charset="0"/>
                        </a:rPr>
                        <a:t>​Q&amp;A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8319846"/>
                  </a:ext>
                </a:extLst>
              </a:tr>
            </a:tbl>
          </a:graphicData>
        </a:graphic>
      </p:graphicFrame>
      <p:sp>
        <p:nvSpPr>
          <p:cNvPr id="6" name="Rectangle 1">
            <a:extLst>
              <a:ext uri="{FF2B5EF4-FFF2-40B4-BE49-F238E27FC236}">
                <a16:creationId xmlns:a16="http://schemas.microsoft.com/office/drawing/2014/main" id="{F34AD83A-7D06-6F31-B37D-734841FCA825}"/>
              </a:ext>
            </a:extLst>
          </p:cNvPr>
          <p:cNvSpPr>
            <a:spLocks noChangeArrowheads="1"/>
          </p:cNvSpPr>
          <p:nvPr/>
        </p:nvSpPr>
        <p:spPr bwMode="auto">
          <a:xfrm>
            <a:off x="4650872" y="702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170" name="Picture 2" descr="Network ">
            <a:extLst>
              <a:ext uri="{FF2B5EF4-FFF2-40B4-BE49-F238E27FC236}">
                <a16:creationId xmlns:a16="http://schemas.microsoft.com/office/drawing/2014/main" id="{F3C48DF5-1BA8-D103-C822-290B1FD0A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827" y="3233112"/>
            <a:ext cx="644254" cy="6442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98C59EA-5696-A79F-EB08-C4FB92B75AE7}"/>
              </a:ext>
            </a:extLst>
          </p:cNvPr>
          <p:cNvPicPr>
            <a:picLocks noChangeAspect="1"/>
          </p:cNvPicPr>
          <p:nvPr/>
        </p:nvPicPr>
        <p:blipFill>
          <a:blip r:embed="rId4"/>
          <a:stretch>
            <a:fillRect/>
          </a:stretch>
        </p:blipFill>
        <p:spPr>
          <a:xfrm>
            <a:off x="906649" y="4305753"/>
            <a:ext cx="804609" cy="804609"/>
          </a:xfrm>
          <a:prstGeom prst="rect">
            <a:avLst/>
          </a:prstGeom>
        </p:spPr>
      </p:pic>
      <p:pic>
        <p:nvPicPr>
          <p:cNvPr id="9" name="Picture 8">
            <a:extLst>
              <a:ext uri="{FF2B5EF4-FFF2-40B4-BE49-F238E27FC236}">
                <a16:creationId xmlns:a16="http://schemas.microsoft.com/office/drawing/2014/main" id="{51F08A90-0443-7C4A-24EB-33A70FD5AA3F}"/>
              </a:ext>
            </a:extLst>
          </p:cNvPr>
          <p:cNvPicPr>
            <a:picLocks noChangeAspect="1"/>
          </p:cNvPicPr>
          <p:nvPr/>
        </p:nvPicPr>
        <p:blipFill>
          <a:blip r:embed="rId5"/>
          <a:stretch>
            <a:fillRect/>
          </a:stretch>
        </p:blipFill>
        <p:spPr>
          <a:xfrm>
            <a:off x="961308" y="2048664"/>
            <a:ext cx="749950" cy="749950"/>
          </a:xfrm>
          <a:prstGeom prst="rect">
            <a:avLst/>
          </a:prstGeom>
        </p:spPr>
      </p:pic>
      <p:graphicFrame>
        <p:nvGraphicFramePr>
          <p:cNvPr id="14" name="Table 13">
            <a:extLst>
              <a:ext uri="{FF2B5EF4-FFF2-40B4-BE49-F238E27FC236}">
                <a16:creationId xmlns:a16="http://schemas.microsoft.com/office/drawing/2014/main" id="{55232081-D67A-00BD-38E2-6F2A4349DD90}"/>
              </a:ext>
            </a:extLst>
          </p:cNvPr>
          <p:cNvGraphicFramePr>
            <a:graphicFrameLocks noGrp="1"/>
          </p:cNvGraphicFramePr>
          <p:nvPr>
            <p:extLst>
              <p:ext uri="{D42A27DB-BD31-4B8C-83A1-F6EECF244321}">
                <p14:modId xmlns:p14="http://schemas.microsoft.com/office/powerpoint/2010/main" val="699571223"/>
              </p:ext>
            </p:extLst>
          </p:nvPr>
        </p:nvGraphicFramePr>
        <p:xfrm>
          <a:off x="631132" y="5900438"/>
          <a:ext cx="10929735" cy="804609"/>
        </p:xfrm>
        <a:graphic>
          <a:graphicData uri="http://schemas.openxmlformats.org/drawingml/2006/table">
            <a:tbl>
              <a:tblPr bandRow="1">
                <a:tableStyleId>{5C22544A-7EE6-4342-B048-85BDC9FD1C3A}</a:tableStyleId>
              </a:tblPr>
              <a:tblGrid>
                <a:gridCol w="2185188">
                  <a:extLst>
                    <a:ext uri="{9D8B030D-6E8A-4147-A177-3AD203B41FA5}">
                      <a16:colId xmlns:a16="http://schemas.microsoft.com/office/drawing/2014/main" val="2344252331"/>
                    </a:ext>
                  </a:extLst>
                </a:gridCol>
                <a:gridCol w="2185188">
                  <a:extLst>
                    <a:ext uri="{9D8B030D-6E8A-4147-A177-3AD203B41FA5}">
                      <a16:colId xmlns:a16="http://schemas.microsoft.com/office/drawing/2014/main" val="3468638515"/>
                    </a:ext>
                  </a:extLst>
                </a:gridCol>
                <a:gridCol w="2185188">
                  <a:extLst>
                    <a:ext uri="{9D8B030D-6E8A-4147-A177-3AD203B41FA5}">
                      <a16:colId xmlns:a16="http://schemas.microsoft.com/office/drawing/2014/main" val="3136358622"/>
                    </a:ext>
                  </a:extLst>
                </a:gridCol>
                <a:gridCol w="2185188">
                  <a:extLst>
                    <a:ext uri="{9D8B030D-6E8A-4147-A177-3AD203B41FA5}">
                      <a16:colId xmlns:a16="http://schemas.microsoft.com/office/drawing/2014/main" val="2685287575"/>
                    </a:ext>
                  </a:extLst>
                </a:gridCol>
                <a:gridCol w="2188983">
                  <a:extLst>
                    <a:ext uri="{9D8B030D-6E8A-4147-A177-3AD203B41FA5}">
                      <a16:colId xmlns:a16="http://schemas.microsoft.com/office/drawing/2014/main" val="1710625517"/>
                    </a:ext>
                  </a:extLst>
                </a:gridCol>
              </a:tblGrid>
              <a:tr h="291262">
                <a:tc>
                  <a:txBody>
                    <a:bodyPr/>
                    <a:lstStyle/>
                    <a:p>
                      <a:pPr algn="ctr" fontAlgn="base">
                        <a:lnSpc>
                          <a:spcPts val="2175"/>
                        </a:lnSpc>
                      </a:pPr>
                      <a:r>
                        <a:rPr lang="en-GB" sz="1800" b="1">
                          <a:solidFill>
                            <a:schemeClr val="tx1"/>
                          </a:solidFill>
                          <a:effectLst/>
                          <a:latin typeface="Aptos"/>
                        </a:rPr>
                        <a:t>OCT 24</a:t>
                      </a:r>
                    </a:p>
                  </a:txBody>
                  <a:tcPr anchor="ctr">
                    <a:lnL w="12700" cap="flat" cmpd="sng" algn="ctr">
                      <a:noFill/>
                      <a:prstDash val="lg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NOV 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DEC 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JAN 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FEB 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119283951"/>
                  </a:ext>
                </a:extLst>
              </a:tr>
              <a:tr h="0">
                <a:tc>
                  <a:txBody>
                    <a:bodyPr/>
                    <a:lstStyle/>
                    <a:p>
                      <a:pPr lvl="0" algn="ctr">
                        <a:lnSpc>
                          <a:spcPts val="1350"/>
                        </a:lnSpc>
                        <a:buNone/>
                      </a:pPr>
                      <a:r>
                        <a:rPr lang="en-GB" sz="1100" b="1">
                          <a:solidFill>
                            <a:srgbClr val="FF0000"/>
                          </a:solidFill>
                          <a:effectLst/>
                          <a:latin typeface="Avenir Next LT Pro"/>
                        </a:rPr>
                        <a:t>15th October </a:t>
                      </a:r>
                      <a:endParaRPr lang="en-US" b="1">
                        <a:solidFill>
                          <a:srgbClr val="FF0000"/>
                        </a:solidFill>
                      </a:endParaRPr>
                    </a:p>
                    <a:p>
                      <a:pPr lvl="0" algn="ctr">
                        <a:lnSpc>
                          <a:spcPts val="1350"/>
                        </a:lnSpc>
                        <a:buNone/>
                      </a:pPr>
                      <a:r>
                        <a:rPr lang="en-GB" sz="1100">
                          <a:solidFill>
                            <a:schemeClr val="tx1"/>
                          </a:solidFill>
                          <a:effectLst/>
                          <a:latin typeface="Avenir Next LT Pro"/>
                        </a:rPr>
                        <a:t>Applications Open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26th November</a:t>
                      </a:r>
                    </a:p>
                    <a:p>
                      <a:pPr lvl="0" algn="ctr">
                        <a:lnSpc>
                          <a:spcPts val="1350"/>
                        </a:lnSpc>
                        <a:buNone/>
                      </a:pPr>
                      <a:r>
                        <a:rPr lang="en-GB" sz="1100">
                          <a:solidFill>
                            <a:schemeClr val="tx1"/>
                          </a:solidFill>
                          <a:effectLst/>
                          <a:latin typeface="Avenir Next LT Pro"/>
                        </a:rPr>
                        <a:t> Applications close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Mid December</a:t>
                      </a:r>
                    </a:p>
                    <a:p>
                      <a:pPr lvl="0" algn="ctr">
                        <a:lnSpc>
                          <a:spcPts val="1350"/>
                        </a:lnSpc>
                        <a:buNone/>
                      </a:pPr>
                      <a:r>
                        <a:rPr lang="en-GB" sz="1100">
                          <a:solidFill>
                            <a:schemeClr val="tx1"/>
                          </a:solidFill>
                          <a:effectLst/>
                          <a:latin typeface="Avenir Next LT Pro"/>
                        </a:rPr>
                        <a:t>Sift outcomes </a:t>
                      </a:r>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Early Jan: </a:t>
                      </a:r>
                      <a:r>
                        <a:rPr lang="en-GB" sz="1100">
                          <a:solidFill>
                            <a:srgbClr val="FF0000"/>
                          </a:solidFill>
                          <a:effectLst/>
                          <a:latin typeface="Avenir Next LT Pro"/>
                        </a:rPr>
                        <a:t> </a:t>
                      </a:r>
                      <a:r>
                        <a:rPr lang="en-GB" sz="1100">
                          <a:solidFill>
                            <a:schemeClr val="tx1"/>
                          </a:solidFill>
                          <a:effectLst/>
                          <a:latin typeface="Avenir Next LT Pro"/>
                        </a:rPr>
                        <a:t>Expert Panel </a:t>
                      </a:r>
                    </a:p>
                    <a:p>
                      <a:pPr lvl="0" algn="ctr">
                        <a:lnSpc>
                          <a:spcPts val="1350"/>
                        </a:lnSpc>
                        <a:buNone/>
                      </a:pPr>
                      <a:r>
                        <a:rPr lang="en-GB" sz="1100" b="1">
                          <a:solidFill>
                            <a:srgbClr val="FF0000"/>
                          </a:solidFill>
                          <a:effectLst/>
                          <a:latin typeface="Avenir Next LT Pro"/>
                        </a:rPr>
                        <a:t>Mid Jan</a:t>
                      </a:r>
                      <a:r>
                        <a:rPr lang="en-GB" sz="1100">
                          <a:solidFill>
                            <a:srgbClr val="FF0000"/>
                          </a:solidFill>
                          <a:effectLst/>
                          <a:latin typeface="Avenir Next LT Pro"/>
                        </a:rPr>
                        <a:t> </a:t>
                      </a:r>
                      <a:r>
                        <a:rPr lang="en-GB" sz="1100">
                          <a:solidFill>
                            <a:schemeClr val="tx1"/>
                          </a:solidFill>
                          <a:effectLst/>
                          <a:latin typeface="Avenir Next LT Pro"/>
                        </a:rPr>
                        <a:t>– Final Awards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5th February</a:t>
                      </a:r>
                      <a:endParaRPr lang="en-GB" b="1">
                        <a:solidFill>
                          <a:srgbClr val="FF0000"/>
                        </a:solidFill>
                      </a:endParaRPr>
                    </a:p>
                    <a:p>
                      <a:pPr lvl="0" algn="ctr">
                        <a:lnSpc>
                          <a:spcPts val="1350"/>
                        </a:lnSpc>
                        <a:buNone/>
                      </a:pPr>
                      <a:r>
                        <a:rPr lang="en-GB" sz="1100">
                          <a:solidFill>
                            <a:schemeClr val="tx1"/>
                          </a:solidFill>
                          <a:effectLst/>
                          <a:latin typeface="Avenir Next LT Pro"/>
                        </a:rPr>
                        <a:t> Granting period begins</a:t>
                      </a:r>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38839758"/>
                  </a:ext>
                </a:extLst>
              </a:tr>
            </a:tbl>
          </a:graphicData>
        </a:graphic>
      </p:graphicFrame>
    </p:spTree>
    <p:extLst>
      <p:ext uri="{BB962C8B-B14F-4D97-AF65-F5344CB8AC3E}">
        <p14:creationId xmlns:p14="http://schemas.microsoft.com/office/powerpoint/2010/main" val="1623225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F059E-316E-7F57-68DA-829CC1A5B510}"/>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EE0AD36-C04C-A5D5-BAC3-A73F18BE848D}"/>
              </a:ext>
            </a:extLst>
          </p:cNvPr>
          <p:cNvGraphicFramePr>
            <a:graphicFrameLocks noGrp="1"/>
          </p:cNvGraphicFramePr>
          <p:nvPr>
            <p:extLst>
              <p:ext uri="{D42A27DB-BD31-4B8C-83A1-F6EECF244321}">
                <p14:modId xmlns:p14="http://schemas.microsoft.com/office/powerpoint/2010/main" val="588077605"/>
              </p:ext>
            </p:extLst>
          </p:nvPr>
        </p:nvGraphicFramePr>
        <p:xfrm>
          <a:off x="631132" y="858271"/>
          <a:ext cx="10929735" cy="4732603"/>
        </p:xfrm>
        <a:graphic>
          <a:graphicData uri="http://schemas.openxmlformats.org/drawingml/2006/table">
            <a:tbl>
              <a:tblPr firstRow="1" bandRow="1">
                <a:tableStyleId>{5C22544A-7EE6-4342-B048-85BDC9FD1C3A}</a:tableStyleId>
              </a:tblPr>
              <a:tblGrid>
                <a:gridCol w="1230397">
                  <a:extLst>
                    <a:ext uri="{9D8B030D-6E8A-4147-A177-3AD203B41FA5}">
                      <a16:colId xmlns:a16="http://schemas.microsoft.com/office/drawing/2014/main" val="2205830275"/>
                    </a:ext>
                  </a:extLst>
                </a:gridCol>
                <a:gridCol w="591829">
                  <a:extLst>
                    <a:ext uri="{9D8B030D-6E8A-4147-A177-3AD203B41FA5}">
                      <a16:colId xmlns:a16="http://schemas.microsoft.com/office/drawing/2014/main" val="2417280421"/>
                    </a:ext>
                  </a:extLst>
                </a:gridCol>
                <a:gridCol w="9107509">
                  <a:extLst>
                    <a:ext uri="{9D8B030D-6E8A-4147-A177-3AD203B41FA5}">
                      <a16:colId xmlns:a16="http://schemas.microsoft.com/office/drawing/2014/main" val="1933191351"/>
                    </a:ext>
                  </a:extLst>
                </a:gridCol>
              </a:tblGrid>
              <a:tr h="879031">
                <a:tc rowSpan="3">
                  <a:txBody>
                    <a:bodyPr/>
                    <a:lstStyle/>
                    <a:p>
                      <a:endParaRPr lang="en-US" sz="1400">
                        <a:latin typeface="Avenir Next LT Pro" panose="020B0504020202020204" pitchFamily="34" charset="77"/>
                      </a:endParaRPr>
                    </a:p>
                  </a:txBody>
                  <a:tcPr>
                    <a:lnL w="12700" cap="flat" cmpd="sng" algn="ctr">
                      <a:solidFill>
                        <a:schemeClr val="bg2">
                          <a:lumMod val="50000"/>
                        </a:schemeClr>
                      </a:solidFill>
                      <a:prstDash val="lgDash"/>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2">
                          <a:lumMod val="50000"/>
                        </a:schemeClr>
                      </a:solidFill>
                      <a:prstDash val="lgDash"/>
                      <a:round/>
                      <a:headEnd type="none" w="med" len="med"/>
                      <a:tailEnd type="none" w="med" len="med"/>
                    </a:lnT>
                    <a:lnB w="12700" cap="flat" cmpd="sng" algn="ctr">
                      <a:solidFill>
                        <a:schemeClr val="bg2">
                          <a:lumMod val="50000"/>
                        </a:schemeClr>
                      </a:solidFill>
                      <a:prstDash val="lg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3">
                  <a:txBody>
                    <a:bodyPr/>
                    <a:lstStyle/>
                    <a:p>
                      <a:pPr lvl="0" algn="ctr">
                        <a:buNone/>
                      </a:pPr>
                      <a:endParaRPr lang="en-US" sz="1400" b="1">
                        <a:solidFill>
                          <a:schemeClr val="tx1"/>
                        </a:solidFill>
                        <a:latin typeface="Avenir Next LT Pro"/>
                      </a:endParaRPr>
                    </a:p>
                  </a:txBody>
                  <a:tcPr vert="vert27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2">
                          <a:lumMod val="50000"/>
                        </a:schemeClr>
                      </a:solidFill>
                      <a:prstDash val="lgDash"/>
                      <a:round/>
                      <a:headEnd type="none" w="med" len="med"/>
                      <a:tailEnd type="none" w="med" len="med"/>
                    </a:lnT>
                    <a:lnB w="12700" cap="flat" cmpd="sng" algn="ctr">
                      <a:solidFill>
                        <a:schemeClr val="bg2">
                          <a:lumMod val="50000"/>
                        </a:schemeClr>
                      </a:solidFill>
                      <a:prstDash val="lg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285750" indent="-285750">
                        <a:buFont typeface="Arial" panose="020B0604020202020204" pitchFamily="34" charset="0"/>
                        <a:buChar char="•"/>
                      </a:pPr>
                      <a:r>
                        <a:rPr lang="en-GB" sz="1400" b="0">
                          <a:solidFill>
                            <a:srgbClr val="000000"/>
                          </a:solidFill>
                          <a:latin typeface="Avenir Next LT Pro"/>
                          <a:ea typeface="+mn-lt"/>
                          <a:cs typeface="+mn-lt"/>
                        </a:rPr>
                        <a:t>Applicants should be associated with a host organisation. This can be a university, a business, a civil society organisation, or non-profit organisation.</a:t>
                      </a:r>
                      <a:endParaRPr lang="en-GB" sz="1400" b="0">
                        <a:latin typeface="Avenir Next LT Pro"/>
                      </a:endParaRPr>
                    </a:p>
                  </a:txBody>
                  <a:tcPr anchor="ctr">
                    <a:lnL w="76200" cap="flat" cmpd="sng" algn="ctr">
                      <a:solidFill>
                        <a:schemeClr val="bg1"/>
                      </a:solidFill>
                      <a:prstDash val="solid"/>
                      <a:round/>
                      <a:headEnd type="none" w="med" len="med"/>
                      <a:tailEnd type="none" w="med" len="med"/>
                    </a:lnL>
                    <a:lnR w="12700" cap="flat" cmpd="sng" algn="ctr">
                      <a:solidFill>
                        <a:schemeClr val="bg2">
                          <a:lumMod val="50000"/>
                        </a:schemeClr>
                      </a:solidFill>
                      <a:prstDash val="lgDash"/>
                      <a:round/>
                      <a:headEnd type="none" w="med" len="med"/>
                      <a:tailEnd type="none" w="med" len="med"/>
                    </a:lnR>
                    <a:lnT w="12700" cap="flat" cmpd="sng" algn="ctr">
                      <a:solidFill>
                        <a:schemeClr val="bg2">
                          <a:lumMod val="50000"/>
                        </a:schemeClr>
                      </a:solidFill>
                      <a:prstDash val="lgDash"/>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4259667"/>
                  </a:ext>
                </a:extLst>
              </a:tr>
              <a:tr h="879031">
                <a:tc vMerge="1">
                  <a:txBody>
                    <a:bodyPr/>
                    <a:lstStyle/>
                    <a:p>
                      <a:endParaRPr lang="en-US">
                        <a:latin typeface="Avenir Next LT Pro" panose="020B0504020202020204" pitchFamily="34" charset="77"/>
                      </a:endParaRPr>
                    </a:p>
                  </a:txBody>
                  <a:tcPr>
                    <a:lnT w="76200" cap="flat" cmpd="sng" algn="ctr">
                      <a:solidFill>
                        <a:schemeClr val="bg1"/>
                      </a:solidFill>
                      <a:prstDash val="solid"/>
                      <a:round/>
                      <a:headEnd type="none" w="med" len="med"/>
                      <a:tailEnd type="none" w="med" len="med"/>
                    </a:lnT>
                  </a:tcPr>
                </a:tc>
                <a:tc vMerge="1">
                  <a:txBody>
                    <a:bodyPr/>
                    <a:lstStyle/>
                    <a:p>
                      <a:endParaRPr lang="en-US"/>
                    </a:p>
                  </a:txBody>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400" b="0" i="0" u="none" strike="noStrike" noProof="0">
                          <a:solidFill>
                            <a:srgbClr val="000000"/>
                          </a:solidFill>
                          <a:latin typeface="Avenir Next LT Pro"/>
                        </a:rPr>
                        <a:t>Applicants should be based in the UK. However, teams may involve international collaborators (if the project leader is based in the UK and eligible to receive EPSRC funding). Businesses and research organisations applying via Innovate UK eligibility rules are not eligible to include international co-leads. </a:t>
                      </a:r>
                      <a:endParaRPr lang="en-GB" sz="1400" b="0">
                        <a:solidFill>
                          <a:srgbClr val="000000"/>
                        </a:solidFill>
                        <a:latin typeface="Avenir Next LT Pro"/>
                        <a:cs typeface="Poppins"/>
                      </a:endParaRPr>
                    </a:p>
                  </a:txBody>
                  <a:tcPr anchor="ctr">
                    <a:lnL w="76200" cap="flat" cmpd="sng" algn="ctr">
                      <a:solidFill>
                        <a:schemeClr val="bg1"/>
                      </a:solidFill>
                      <a:prstDash val="solid"/>
                      <a:round/>
                      <a:headEnd type="none" w="med" len="med"/>
                      <a:tailEnd type="none" w="med" len="med"/>
                    </a:lnL>
                    <a:lnR w="12700" cap="flat" cmpd="sng" algn="ctr">
                      <a:solidFill>
                        <a:schemeClr val="bg2">
                          <a:lumMod val="50000"/>
                        </a:schemeClr>
                      </a:solidFill>
                      <a:prstDash val="lgDash"/>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8624805"/>
                  </a:ext>
                </a:extLst>
              </a:tr>
              <a:tr h="509280">
                <a:tc vMerge="1">
                  <a:txBody>
                    <a:bodyPr/>
                    <a:lstStyle/>
                    <a:p>
                      <a:endParaRPr lang="en-US">
                        <a:latin typeface="Avenir Next LT Pro" panose="020B0504020202020204" pitchFamily="34" charset="77"/>
                      </a:endParaRPr>
                    </a:p>
                  </a:txBody>
                  <a:tcPr/>
                </a:tc>
                <a:tc vMerge="1">
                  <a:txBody>
                    <a:bodyPr/>
                    <a:lstStyle/>
                    <a:p>
                      <a:endParaRPr lang="en-US"/>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a:solidFill>
                            <a:srgbClr val="000000"/>
                          </a:solidFill>
                          <a:latin typeface="Avenir Next LT Pro"/>
                          <a:cs typeface="Poppins"/>
                        </a:rPr>
                        <a:t>International partners are limited to 30% of the total grant funding per award.</a:t>
                      </a:r>
                    </a:p>
                  </a:txBody>
                  <a:tcPr anchor="ctr">
                    <a:lnL w="76200" cap="flat" cmpd="sng" algn="ctr">
                      <a:solidFill>
                        <a:schemeClr val="bg1"/>
                      </a:solidFill>
                      <a:prstDash val="solid"/>
                      <a:round/>
                      <a:headEnd type="none" w="med" len="med"/>
                      <a:tailEnd type="none" w="med" len="med"/>
                    </a:lnL>
                    <a:lnR w="12700" cap="flat" cmpd="sng" algn="ctr">
                      <a:solidFill>
                        <a:schemeClr val="bg2">
                          <a:lumMod val="50000"/>
                        </a:schemeClr>
                      </a:solidFill>
                      <a:prstDash val="lgDash"/>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2">
                          <a:lumMod val="50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439545"/>
                  </a:ext>
                </a:extLst>
              </a:tr>
              <a:tr h="0">
                <a:tc>
                  <a:txBody>
                    <a:bodyPr/>
                    <a:lstStyle/>
                    <a:p>
                      <a:endParaRPr lang="en-US" sz="700">
                        <a:latin typeface="Avenir Next LT Pro" panose="020B0504020202020204" pitchFamily="34" charset="77"/>
                      </a:endParaRPr>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chemeClr val="bg2">
                          <a:lumMod val="50000"/>
                        </a:schemeClr>
                      </a:solidFill>
                      <a:prstDash val="lgDash"/>
                      <a:round/>
                      <a:headEnd type="none" w="med" len="med"/>
                      <a:tailEnd type="none" w="med" len="med"/>
                    </a:lnT>
                    <a:lnB w="12700" cap="flat" cmpd="sng" algn="ctr">
                      <a:solidFill>
                        <a:schemeClr val="bg2">
                          <a:lumMod val="50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700">
                        <a:latin typeface="Avenir Next LT Pro" panose="020B0504020202020204" pitchFamily="34" charset="77"/>
                      </a:endParaRPr>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chemeClr val="bg2">
                          <a:lumMod val="50000"/>
                        </a:schemeClr>
                      </a:solidFill>
                      <a:prstDash val="lgDash"/>
                      <a:round/>
                      <a:headEnd type="none" w="med" len="med"/>
                      <a:tailEnd type="none" w="med" len="med"/>
                    </a:lnT>
                    <a:lnB w="12700" cap="flat" cmpd="sng" algn="ctr">
                      <a:solidFill>
                        <a:schemeClr val="bg2">
                          <a:lumMod val="50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700" b="0">
                        <a:latin typeface="Avenir Next LT Pro" panose="020B0504020202020204" pitchFamily="34" charset="77"/>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chemeClr val="bg2">
                          <a:lumMod val="50000"/>
                        </a:schemeClr>
                      </a:solidFill>
                      <a:prstDash val="lgDash"/>
                      <a:round/>
                      <a:headEnd type="none" w="med" len="med"/>
                      <a:tailEnd type="none" w="med" len="med"/>
                    </a:lnT>
                    <a:lnB w="12700" cap="flat" cmpd="sng" algn="ctr">
                      <a:solidFill>
                        <a:schemeClr val="bg2">
                          <a:lumMod val="50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4737541"/>
                  </a:ext>
                </a:extLst>
              </a:tr>
              <a:tr h="509280">
                <a:tc rowSpan="4">
                  <a:txBody>
                    <a:bodyPr/>
                    <a:lstStyle/>
                    <a:p>
                      <a:endParaRPr lang="en-US" sz="1400">
                        <a:latin typeface="Avenir Next LT Pro" panose="020B0504020202020204" pitchFamily="34" charset="77"/>
                      </a:endParaRPr>
                    </a:p>
                  </a:txBody>
                  <a:tcPr>
                    <a:lnL w="12700" cap="flat" cmpd="sng" algn="ctr">
                      <a:solidFill>
                        <a:schemeClr val="bg2">
                          <a:lumMod val="50000"/>
                        </a:schemeClr>
                      </a:solidFill>
                      <a:prstDash val="lgDash"/>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2">
                          <a:lumMod val="50000"/>
                        </a:schemeClr>
                      </a:solidFill>
                      <a:prstDash val="lgDash"/>
                      <a:round/>
                      <a:headEnd type="none" w="med" len="med"/>
                      <a:tailEnd type="none" w="med" len="med"/>
                    </a:lnT>
                    <a:lnB w="12700" cap="flat" cmpd="sng" algn="ctr">
                      <a:solidFill>
                        <a:schemeClr val="bg2">
                          <a:lumMod val="50000"/>
                        </a:schemeClr>
                      </a:solidFill>
                      <a:prstDash val="lgDash"/>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4">
                  <a:txBody>
                    <a:bodyPr/>
                    <a:lstStyle/>
                    <a:p>
                      <a:pPr algn="ctr"/>
                      <a:r>
                        <a:rPr lang="en-US" sz="1400" b="1">
                          <a:latin typeface="Avenir Next LT Pro"/>
                        </a:rPr>
                        <a:t>SELECTION</a:t>
                      </a:r>
                    </a:p>
                  </a:txBody>
                  <a:tcPr vert="vert27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2">
                          <a:lumMod val="50000"/>
                        </a:schemeClr>
                      </a:solidFill>
                      <a:prstDash val="lgDash"/>
                      <a:round/>
                      <a:headEnd type="none" w="med" len="med"/>
                      <a:tailEnd type="none" w="med" len="med"/>
                    </a:lnT>
                    <a:lnB w="12700" cap="flat" cmpd="sng" algn="ctr">
                      <a:solidFill>
                        <a:schemeClr val="bg2">
                          <a:lumMod val="50000"/>
                        </a:schemeClr>
                      </a:solidFill>
                      <a:prstDash val="lg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285750" indent="-285750">
                        <a:buFont typeface="Arial" panose="020B0604020202020204" pitchFamily="34" charset="0"/>
                        <a:buChar char="•"/>
                      </a:pPr>
                      <a:r>
                        <a:rPr lang="en-US" sz="1400" b="0">
                          <a:latin typeface="Avenir Next LT Pro"/>
                        </a:rPr>
                        <a:t>Two-stage review panel with Peer Review (sift) and Expert Assessment Panel</a:t>
                      </a:r>
                    </a:p>
                  </a:txBody>
                  <a:tcPr anchor="ctr">
                    <a:lnL w="76200" cap="flat" cmpd="sng" algn="ctr">
                      <a:solidFill>
                        <a:schemeClr val="bg1"/>
                      </a:solidFill>
                      <a:prstDash val="solid"/>
                      <a:round/>
                      <a:headEnd type="none" w="med" len="med"/>
                      <a:tailEnd type="none" w="med" len="med"/>
                    </a:lnL>
                    <a:lnR w="12700" cap="flat" cmpd="sng" algn="ctr">
                      <a:solidFill>
                        <a:schemeClr val="bg2">
                          <a:lumMod val="50000"/>
                        </a:schemeClr>
                      </a:solidFill>
                      <a:prstDash val="lgDash"/>
                      <a:round/>
                      <a:headEnd type="none" w="med" len="med"/>
                      <a:tailEnd type="none" w="med" len="med"/>
                    </a:lnR>
                    <a:lnT w="12700" cap="flat" cmpd="sng" algn="ctr">
                      <a:solidFill>
                        <a:schemeClr val="bg2">
                          <a:lumMod val="50000"/>
                        </a:schemeClr>
                      </a:solidFill>
                      <a:prstDash val="lgDash"/>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4023462"/>
                  </a:ext>
                </a:extLst>
              </a:tr>
              <a:tr h="509280">
                <a:tc vMerge="1">
                  <a:txBody>
                    <a:bodyPr/>
                    <a:lstStyle/>
                    <a:p>
                      <a:endParaRPr lang="en-US">
                        <a:latin typeface="Avenir Next LT Pro" panose="020B0504020202020204" pitchFamily="34" charset="77"/>
                      </a:endParaRPr>
                    </a:p>
                  </a:txBody>
                  <a:tcPr>
                    <a:lnT w="76200" cap="flat" cmpd="sng" algn="ctr">
                      <a:solidFill>
                        <a:schemeClr val="bg1"/>
                      </a:solidFill>
                      <a:prstDash val="solid"/>
                      <a:round/>
                      <a:headEnd type="none" w="med" len="med"/>
                      <a:tailEnd type="none" w="med" len="med"/>
                    </a:lnT>
                  </a:tcPr>
                </a:tc>
                <a:tc vMerge="1">
                  <a:txBody>
                    <a:bodyPr/>
                    <a:lstStyle/>
                    <a:p>
                      <a:endParaRPr lang="en-US">
                        <a:latin typeface="Avenir Next LT Pro" panose="020B0504020202020204" pitchFamily="34" charset="77"/>
                      </a:endParaRPr>
                    </a:p>
                  </a:txBody>
                  <a:tcPr/>
                </a:tc>
                <a:tc>
                  <a:txBody>
                    <a:bodyPr/>
                    <a:lstStyle/>
                    <a:p>
                      <a:pPr marL="285750" indent="-285750">
                        <a:buFont typeface="Arial" panose="020B0604020202020204" pitchFamily="34" charset="0"/>
                        <a:buChar char="•"/>
                      </a:pPr>
                      <a:r>
                        <a:rPr lang="en-US" sz="1400" b="0">
                          <a:latin typeface="Avenir Next LT Pro"/>
                        </a:rPr>
                        <a:t>Emphasis on project relevance, feasibility, innovation, and actionability, as well as applicant track record</a:t>
                      </a:r>
                    </a:p>
                  </a:txBody>
                  <a:tcPr anchor="ctr">
                    <a:lnL w="76200" cap="flat" cmpd="sng" algn="ctr">
                      <a:solidFill>
                        <a:schemeClr val="bg1"/>
                      </a:solidFill>
                      <a:prstDash val="solid"/>
                      <a:round/>
                      <a:headEnd type="none" w="med" len="med"/>
                      <a:tailEnd type="none" w="med" len="med"/>
                    </a:lnL>
                    <a:lnR w="12700" cap="flat" cmpd="sng" algn="ctr">
                      <a:solidFill>
                        <a:schemeClr val="bg2">
                          <a:lumMod val="50000"/>
                        </a:schemeClr>
                      </a:solidFill>
                      <a:prstDash val="lgDash"/>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7592645"/>
                  </a:ext>
                </a:extLst>
              </a:tr>
              <a:tr h="739301">
                <a:tc vMerge="1">
                  <a:txBody>
                    <a:bodyPr/>
                    <a:lstStyle/>
                    <a:p>
                      <a:endParaRPr lang="en-US">
                        <a:latin typeface="Avenir Next LT Pro" panose="020B0504020202020204" pitchFamily="34" charset="77"/>
                      </a:endParaRPr>
                    </a:p>
                  </a:txBody>
                  <a:tcPr/>
                </a:tc>
                <a:tc vMerge="1">
                  <a:txBody>
                    <a:bodyPr/>
                    <a:lstStyle/>
                    <a:p>
                      <a:endParaRPr lang="en-US">
                        <a:latin typeface="Avenir Next LT Pro" panose="020B0504020202020204" pitchFamily="34" charset="77"/>
                      </a:endParaRPr>
                    </a:p>
                  </a:txBody>
                  <a:tcPr/>
                </a:tc>
                <a:tc>
                  <a:txBody>
                    <a:bodyPr/>
                    <a:lstStyle/>
                    <a:p>
                      <a:pPr marL="285750" indent="-285750">
                        <a:buFont typeface="Arial" panose="020B0604020202020204" pitchFamily="34" charset="0"/>
                        <a:buChar char="•"/>
                      </a:pPr>
                      <a:r>
                        <a:rPr lang="en-US" sz="1400" b="0">
                          <a:latin typeface="Avenir Next LT Pro"/>
                        </a:rPr>
                        <a:t>We aim to notify applicants of the outcome of the sift stage by mid-December 2024</a:t>
                      </a:r>
                    </a:p>
                  </a:txBody>
                  <a:tcPr anchor="ctr">
                    <a:lnL w="76200" cap="flat" cmpd="sng" algn="ctr">
                      <a:solidFill>
                        <a:schemeClr val="bg1"/>
                      </a:solidFill>
                      <a:prstDash val="solid"/>
                      <a:round/>
                      <a:headEnd type="none" w="med" len="med"/>
                      <a:tailEnd type="none" w="med" len="med"/>
                    </a:lnL>
                    <a:lnR w="12700" cap="flat" cmpd="sng" algn="ctr">
                      <a:solidFill>
                        <a:schemeClr val="bg2">
                          <a:lumMod val="50000"/>
                        </a:schemeClr>
                      </a:solidFill>
                      <a:prstDash val="lgDash"/>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8067455"/>
                  </a:ext>
                </a:extLst>
              </a:tr>
              <a:tr h="509280">
                <a:tc vMerge="1">
                  <a:txBody>
                    <a:bodyPr/>
                    <a:lstStyle/>
                    <a:p>
                      <a:endParaRPr lang="en-US">
                        <a:latin typeface="Avenir Next LT Pro" panose="020B0504020202020204" pitchFamily="34" charset="77"/>
                      </a:endParaRPr>
                    </a:p>
                  </a:txBody>
                  <a:tcPr/>
                </a:tc>
                <a:tc vMerge="1">
                  <a:txBody>
                    <a:bodyPr/>
                    <a:lstStyle/>
                    <a:p>
                      <a:endParaRPr lang="en-US">
                        <a:latin typeface="Avenir Next LT Pro" panose="020B0504020202020204" pitchFamily="34" charset="77"/>
                      </a:endParaRPr>
                    </a:p>
                  </a:txBody>
                  <a:tcPr/>
                </a:tc>
                <a:tc>
                  <a:txBody>
                    <a:bodyPr/>
                    <a:lstStyle/>
                    <a:p>
                      <a:pPr marL="285750" lvl="0" indent="-285750">
                        <a:buFont typeface="Arial" panose="020B0604020202020204" pitchFamily="34" charset="0"/>
                        <a:buChar char="•"/>
                      </a:pPr>
                      <a:r>
                        <a:rPr lang="en-GB" sz="1400" b="0">
                          <a:latin typeface="Avenir Next LT Pro"/>
                          <a:cs typeface="Poppins"/>
                        </a:rPr>
                        <a:t>Full details of our Assessment Criteria are available </a:t>
                      </a:r>
                      <a:r>
                        <a:rPr lang="en-GB" sz="1400" b="0">
                          <a:solidFill>
                            <a:srgbClr val="FF0000"/>
                          </a:solidFill>
                          <a:latin typeface="Avenir Next LT Pro"/>
                          <a:cs typeface="Poppins"/>
                          <a:hlinkClick r:id="rId2">
                            <a:extLst>
                              <a:ext uri="{A12FA001-AC4F-418D-AE19-62706E023703}">
                                <ahyp:hlinkClr xmlns:ahyp="http://schemas.microsoft.com/office/drawing/2018/hyperlinkcolor" val="tx"/>
                              </a:ext>
                            </a:extLst>
                          </a:hlinkClick>
                        </a:rPr>
                        <a:t>online</a:t>
                      </a:r>
                      <a:r>
                        <a:rPr lang="en-GB" sz="1400" b="0">
                          <a:solidFill>
                            <a:srgbClr val="FF0000"/>
                          </a:solidFill>
                          <a:latin typeface="Avenir Next LT Pro"/>
                          <a:cs typeface="Poppins"/>
                        </a:rPr>
                        <a:t>.</a:t>
                      </a:r>
                      <a:endParaRPr lang="en-GB" sz="1600" b="0">
                        <a:solidFill>
                          <a:srgbClr val="000000"/>
                        </a:solidFill>
                        <a:latin typeface="Avenir Next LT Pro"/>
                        <a:cs typeface="Poppins" panose="00000500000000000000" pitchFamily="2" charset="0"/>
                      </a:endParaRPr>
                    </a:p>
                  </a:txBody>
                  <a:tcPr anchor="ctr">
                    <a:lnL w="76200" cap="flat" cmpd="sng" algn="ctr">
                      <a:solidFill>
                        <a:schemeClr val="bg1"/>
                      </a:solidFill>
                      <a:prstDash val="solid"/>
                      <a:round/>
                      <a:headEnd type="none" w="med" len="med"/>
                      <a:tailEnd type="none" w="med" len="med"/>
                    </a:lnL>
                    <a:lnR w="12700" cap="flat" cmpd="sng" algn="ctr">
                      <a:solidFill>
                        <a:schemeClr val="bg2">
                          <a:lumMod val="50000"/>
                        </a:schemeClr>
                      </a:solidFill>
                      <a:prstDash val="lgDash"/>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2">
                          <a:lumMod val="50000"/>
                        </a:schemeClr>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58733473"/>
                  </a:ext>
                </a:extLst>
              </a:tr>
            </a:tbl>
          </a:graphicData>
        </a:graphic>
      </p:graphicFrame>
      <p:pic>
        <p:nvPicPr>
          <p:cNvPr id="10" name="Picture 9">
            <a:extLst>
              <a:ext uri="{FF2B5EF4-FFF2-40B4-BE49-F238E27FC236}">
                <a16:creationId xmlns:a16="http://schemas.microsoft.com/office/drawing/2014/main" id="{9F973CFC-A12E-1F26-4D28-666B91B10096}"/>
              </a:ext>
            </a:extLst>
          </p:cNvPr>
          <p:cNvPicPr>
            <a:picLocks noChangeAspect="1"/>
          </p:cNvPicPr>
          <p:nvPr/>
        </p:nvPicPr>
        <p:blipFill>
          <a:blip r:embed="rId3"/>
          <a:stretch>
            <a:fillRect/>
          </a:stretch>
        </p:blipFill>
        <p:spPr>
          <a:xfrm>
            <a:off x="823727" y="1484960"/>
            <a:ext cx="828964" cy="828964"/>
          </a:xfrm>
          <a:prstGeom prst="rect">
            <a:avLst/>
          </a:prstGeom>
        </p:spPr>
      </p:pic>
      <p:pic>
        <p:nvPicPr>
          <p:cNvPr id="11" name="Picture 10">
            <a:extLst>
              <a:ext uri="{FF2B5EF4-FFF2-40B4-BE49-F238E27FC236}">
                <a16:creationId xmlns:a16="http://schemas.microsoft.com/office/drawing/2014/main" id="{15A25E44-E3C5-03F5-404E-608ACE5852EA}"/>
              </a:ext>
            </a:extLst>
          </p:cNvPr>
          <p:cNvPicPr>
            <a:picLocks noChangeAspect="1"/>
          </p:cNvPicPr>
          <p:nvPr/>
        </p:nvPicPr>
        <p:blipFill>
          <a:blip r:embed="rId4"/>
          <a:stretch>
            <a:fillRect/>
          </a:stretch>
        </p:blipFill>
        <p:spPr>
          <a:xfrm>
            <a:off x="771771" y="4072560"/>
            <a:ext cx="932876" cy="932876"/>
          </a:xfrm>
          <a:prstGeom prst="rect">
            <a:avLst/>
          </a:prstGeom>
        </p:spPr>
      </p:pic>
      <p:pic>
        <p:nvPicPr>
          <p:cNvPr id="13" name="Picture 12">
            <a:extLst>
              <a:ext uri="{FF2B5EF4-FFF2-40B4-BE49-F238E27FC236}">
                <a16:creationId xmlns:a16="http://schemas.microsoft.com/office/drawing/2014/main" id="{B6CAA9EB-F003-C970-50EA-F67FBB044698}"/>
              </a:ext>
            </a:extLst>
          </p:cNvPr>
          <p:cNvPicPr>
            <a:picLocks noChangeAspect="1"/>
          </p:cNvPicPr>
          <p:nvPr/>
        </p:nvPicPr>
        <p:blipFill rotWithShape="1">
          <a:blip r:embed="rId5"/>
          <a:srcRect b="51810"/>
          <a:stretch/>
        </p:blipFill>
        <p:spPr>
          <a:xfrm>
            <a:off x="109438" y="80979"/>
            <a:ext cx="877389" cy="422818"/>
          </a:xfrm>
          <a:prstGeom prst="rect">
            <a:avLst/>
          </a:prstGeom>
        </p:spPr>
      </p:pic>
      <p:sp>
        <p:nvSpPr>
          <p:cNvPr id="14" name="Rectangle 13">
            <a:extLst>
              <a:ext uri="{FF2B5EF4-FFF2-40B4-BE49-F238E27FC236}">
                <a16:creationId xmlns:a16="http://schemas.microsoft.com/office/drawing/2014/main" id="{1BBFB7B9-7C13-6914-C8CA-67B2E67E8962}"/>
              </a:ext>
            </a:extLst>
          </p:cNvPr>
          <p:cNvSpPr/>
          <p:nvPr/>
        </p:nvSpPr>
        <p:spPr>
          <a:xfrm>
            <a:off x="0" y="5182"/>
            <a:ext cx="12202510" cy="58477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Picture 14">
            <a:extLst>
              <a:ext uri="{FF2B5EF4-FFF2-40B4-BE49-F238E27FC236}">
                <a16:creationId xmlns:a16="http://schemas.microsoft.com/office/drawing/2014/main" id="{D3C831B3-BCFD-33A5-64D9-9E6FCE82E482}"/>
              </a:ext>
            </a:extLst>
          </p:cNvPr>
          <p:cNvPicPr>
            <a:picLocks noChangeAspect="1"/>
          </p:cNvPicPr>
          <p:nvPr/>
        </p:nvPicPr>
        <p:blipFill rotWithShape="1">
          <a:blip r:embed="rId5"/>
          <a:srcRect b="51810"/>
          <a:stretch/>
        </p:blipFill>
        <p:spPr>
          <a:xfrm>
            <a:off x="109438" y="86161"/>
            <a:ext cx="877389" cy="422818"/>
          </a:xfrm>
          <a:prstGeom prst="rect">
            <a:avLst/>
          </a:prstGeom>
        </p:spPr>
      </p:pic>
      <p:graphicFrame>
        <p:nvGraphicFramePr>
          <p:cNvPr id="16" name="Table 15">
            <a:extLst>
              <a:ext uri="{FF2B5EF4-FFF2-40B4-BE49-F238E27FC236}">
                <a16:creationId xmlns:a16="http://schemas.microsoft.com/office/drawing/2014/main" id="{43168CAB-8396-BCFD-19B5-563A7A91E888}"/>
              </a:ext>
            </a:extLst>
          </p:cNvPr>
          <p:cNvGraphicFramePr>
            <a:graphicFrameLocks noGrp="1"/>
          </p:cNvGraphicFramePr>
          <p:nvPr>
            <p:extLst>
              <p:ext uri="{D42A27DB-BD31-4B8C-83A1-F6EECF244321}">
                <p14:modId xmlns:p14="http://schemas.microsoft.com/office/powerpoint/2010/main" val="2729645938"/>
              </p:ext>
            </p:extLst>
          </p:nvPr>
        </p:nvGraphicFramePr>
        <p:xfrm>
          <a:off x="4318412" y="69533"/>
          <a:ext cx="7764150" cy="445195"/>
        </p:xfrm>
        <a:graphic>
          <a:graphicData uri="http://schemas.openxmlformats.org/drawingml/2006/table">
            <a:tbl>
              <a:tblPr/>
              <a:tblGrid>
                <a:gridCol w="1336308">
                  <a:extLst>
                    <a:ext uri="{9D8B030D-6E8A-4147-A177-3AD203B41FA5}">
                      <a16:colId xmlns:a16="http://schemas.microsoft.com/office/drawing/2014/main" val="3646749756"/>
                    </a:ext>
                  </a:extLst>
                </a:gridCol>
                <a:gridCol w="1504363">
                  <a:extLst>
                    <a:ext uri="{9D8B030D-6E8A-4147-A177-3AD203B41FA5}">
                      <a16:colId xmlns:a16="http://schemas.microsoft.com/office/drawing/2014/main" val="4283665821"/>
                    </a:ext>
                  </a:extLst>
                </a:gridCol>
                <a:gridCol w="1538868">
                  <a:extLst>
                    <a:ext uri="{9D8B030D-6E8A-4147-A177-3AD203B41FA5}">
                      <a16:colId xmlns:a16="http://schemas.microsoft.com/office/drawing/2014/main" val="2506977567"/>
                    </a:ext>
                  </a:extLst>
                </a:gridCol>
                <a:gridCol w="2286000">
                  <a:extLst>
                    <a:ext uri="{9D8B030D-6E8A-4147-A177-3AD203B41FA5}">
                      <a16:colId xmlns:a16="http://schemas.microsoft.com/office/drawing/2014/main" val="621924530"/>
                    </a:ext>
                  </a:extLst>
                </a:gridCol>
                <a:gridCol w="1098611">
                  <a:extLst>
                    <a:ext uri="{9D8B030D-6E8A-4147-A177-3AD203B41FA5}">
                      <a16:colId xmlns:a16="http://schemas.microsoft.com/office/drawing/2014/main" val="4215081389"/>
                    </a:ext>
                  </a:extLst>
                </a:gridCol>
              </a:tblGrid>
              <a:tr h="445195">
                <a:tc>
                  <a:txBody>
                    <a:bodyPr/>
                    <a:lstStyle/>
                    <a:p>
                      <a:pPr algn="l" fontAlgn="base">
                        <a:lnSpc>
                          <a:spcPts val="2175"/>
                        </a:lnSpc>
                      </a:pPr>
                      <a:r>
                        <a:rPr lang="en-GB" sz="1800" b="1" i="0">
                          <a:solidFill>
                            <a:schemeClr val="bg1">
                              <a:lumMod val="50000"/>
                            </a:schemeClr>
                          </a:solidFill>
                          <a:effectLst/>
                          <a:latin typeface="Avenir Next LT Pro Light" panose="020B0304020202020204" pitchFamily="34" charset="77"/>
                        </a:rPr>
                        <a:t>Overview</a:t>
                      </a:r>
                      <a:endParaRPr lang="en-GB" b="1" i="0">
                        <a:solidFill>
                          <a:schemeClr val="bg1">
                            <a:lumMod val="50000"/>
                          </a:schemeClr>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lnSpc>
                          <a:spcPts val="2175"/>
                        </a:lnSpc>
                      </a:pPr>
                      <a:r>
                        <a:rPr lang="en-GB" sz="1800" b="1" i="0" u="none" strike="noStrike">
                          <a:solidFill>
                            <a:srgbClr val="FF0000"/>
                          </a:solidFill>
                          <a:effectLst/>
                          <a:latin typeface="Avenir Next LT Pro Light" panose="020B0304020202020204" pitchFamily="34" charset="77"/>
                        </a:rPr>
                        <a:t>Eligibility</a:t>
                      </a:r>
                      <a:endParaRPr lang="en-GB" b="1" i="0">
                        <a:solidFill>
                          <a:srgbClr val="FF0000"/>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lnSpc>
                          <a:spcPts val="2175"/>
                        </a:lnSpc>
                      </a:pPr>
                      <a:r>
                        <a:rPr lang="en-GB" sz="1800" b="1" i="0" u="none" strike="noStrike">
                          <a:solidFill>
                            <a:srgbClr val="FF0000"/>
                          </a:solidFill>
                          <a:effectLst/>
                          <a:latin typeface="Avenir Next LT Pro Light" panose="020B0304020202020204" pitchFamily="34" charset="77"/>
                        </a:rPr>
                        <a:t>Selection</a:t>
                      </a:r>
                      <a:endParaRPr lang="en-GB" b="1" i="0">
                        <a:solidFill>
                          <a:srgbClr val="FF0000"/>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lnSpc>
                          <a:spcPts val="2175"/>
                        </a:lnSpc>
                      </a:pPr>
                      <a:r>
                        <a:rPr lang="en-GB" sz="1800" b="1" i="0" u="none" strike="noStrike">
                          <a:solidFill>
                            <a:schemeClr val="bg1">
                              <a:lumMod val="50000"/>
                            </a:schemeClr>
                          </a:solidFill>
                          <a:effectLst/>
                          <a:latin typeface="Avenir Next LT Pro Light" panose="020B0304020202020204" pitchFamily="34" charset="77"/>
                        </a:rPr>
                        <a:t>Example projects</a:t>
                      </a:r>
                      <a:endParaRPr lang="en-GB" b="1" i="0">
                        <a:solidFill>
                          <a:schemeClr val="bg1">
                            <a:lumMod val="50000"/>
                          </a:schemeClr>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lnSpc>
                          <a:spcPts val="2175"/>
                        </a:lnSpc>
                      </a:pPr>
                      <a:r>
                        <a:rPr lang="en-GB" sz="1800" b="0" i="0">
                          <a:solidFill>
                            <a:schemeClr val="bg1">
                              <a:lumMod val="50000"/>
                            </a:schemeClr>
                          </a:solidFill>
                          <a:effectLst/>
                          <a:latin typeface="Aptos" panose="020B0004020202020204" pitchFamily="34" charset="0"/>
                        </a:rPr>
                        <a:t>​Q&amp;A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8319846"/>
                  </a:ext>
                </a:extLst>
              </a:tr>
            </a:tbl>
          </a:graphicData>
        </a:graphic>
      </p:graphicFrame>
      <p:graphicFrame>
        <p:nvGraphicFramePr>
          <p:cNvPr id="17" name="Table 16">
            <a:extLst>
              <a:ext uri="{FF2B5EF4-FFF2-40B4-BE49-F238E27FC236}">
                <a16:creationId xmlns:a16="http://schemas.microsoft.com/office/drawing/2014/main" id="{DC42E65A-5B2F-7383-6B6F-E4A77B9779A6}"/>
              </a:ext>
            </a:extLst>
          </p:cNvPr>
          <p:cNvGraphicFramePr>
            <a:graphicFrameLocks noGrp="1"/>
          </p:cNvGraphicFramePr>
          <p:nvPr>
            <p:extLst>
              <p:ext uri="{D42A27DB-BD31-4B8C-83A1-F6EECF244321}">
                <p14:modId xmlns:p14="http://schemas.microsoft.com/office/powerpoint/2010/main" val="3449182931"/>
              </p:ext>
            </p:extLst>
          </p:nvPr>
        </p:nvGraphicFramePr>
        <p:xfrm>
          <a:off x="631132" y="5900438"/>
          <a:ext cx="10929735" cy="804609"/>
        </p:xfrm>
        <a:graphic>
          <a:graphicData uri="http://schemas.openxmlformats.org/drawingml/2006/table">
            <a:tbl>
              <a:tblPr bandRow="1">
                <a:tableStyleId>{5C22544A-7EE6-4342-B048-85BDC9FD1C3A}</a:tableStyleId>
              </a:tblPr>
              <a:tblGrid>
                <a:gridCol w="2185188">
                  <a:extLst>
                    <a:ext uri="{9D8B030D-6E8A-4147-A177-3AD203B41FA5}">
                      <a16:colId xmlns:a16="http://schemas.microsoft.com/office/drawing/2014/main" val="2344252331"/>
                    </a:ext>
                  </a:extLst>
                </a:gridCol>
                <a:gridCol w="2185188">
                  <a:extLst>
                    <a:ext uri="{9D8B030D-6E8A-4147-A177-3AD203B41FA5}">
                      <a16:colId xmlns:a16="http://schemas.microsoft.com/office/drawing/2014/main" val="3468638515"/>
                    </a:ext>
                  </a:extLst>
                </a:gridCol>
                <a:gridCol w="2185188">
                  <a:extLst>
                    <a:ext uri="{9D8B030D-6E8A-4147-A177-3AD203B41FA5}">
                      <a16:colId xmlns:a16="http://schemas.microsoft.com/office/drawing/2014/main" val="3136358622"/>
                    </a:ext>
                  </a:extLst>
                </a:gridCol>
                <a:gridCol w="2185188">
                  <a:extLst>
                    <a:ext uri="{9D8B030D-6E8A-4147-A177-3AD203B41FA5}">
                      <a16:colId xmlns:a16="http://schemas.microsoft.com/office/drawing/2014/main" val="2685287575"/>
                    </a:ext>
                  </a:extLst>
                </a:gridCol>
                <a:gridCol w="2188983">
                  <a:extLst>
                    <a:ext uri="{9D8B030D-6E8A-4147-A177-3AD203B41FA5}">
                      <a16:colId xmlns:a16="http://schemas.microsoft.com/office/drawing/2014/main" val="1710625517"/>
                    </a:ext>
                  </a:extLst>
                </a:gridCol>
              </a:tblGrid>
              <a:tr h="291262">
                <a:tc>
                  <a:txBody>
                    <a:bodyPr/>
                    <a:lstStyle/>
                    <a:p>
                      <a:pPr algn="ctr" fontAlgn="base">
                        <a:lnSpc>
                          <a:spcPts val="2175"/>
                        </a:lnSpc>
                      </a:pPr>
                      <a:r>
                        <a:rPr lang="en-GB" sz="1800" b="1">
                          <a:solidFill>
                            <a:schemeClr val="tx1"/>
                          </a:solidFill>
                          <a:effectLst/>
                          <a:latin typeface="Aptos"/>
                        </a:rPr>
                        <a:t>OCT 24</a:t>
                      </a:r>
                    </a:p>
                  </a:txBody>
                  <a:tcPr anchor="ctr">
                    <a:lnL w="12700" cap="flat" cmpd="sng" algn="ctr">
                      <a:noFill/>
                      <a:prstDash val="lg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NOV 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DEC 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JAN 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FEB 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119283951"/>
                  </a:ext>
                </a:extLst>
              </a:tr>
              <a:tr h="0">
                <a:tc>
                  <a:txBody>
                    <a:bodyPr/>
                    <a:lstStyle/>
                    <a:p>
                      <a:pPr lvl="0" algn="ctr">
                        <a:lnSpc>
                          <a:spcPts val="1350"/>
                        </a:lnSpc>
                        <a:buNone/>
                      </a:pPr>
                      <a:r>
                        <a:rPr lang="en-GB" sz="1100" b="1">
                          <a:solidFill>
                            <a:srgbClr val="FF0000"/>
                          </a:solidFill>
                          <a:effectLst/>
                          <a:latin typeface="Avenir Next LT Pro"/>
                        </a:rPr>
                        <a:t>15th October </a:t>
                      </a:r>
                      <a:endParaRPr lang="en-US" b="1">
                        <a:solidFill>
                          <a:srgbClr val="FF0000"/>
                        </a:solidFill>
                      </a:endParaRPr>
                    </a:p>
                    <a:p>
                      <a:pPr lvl="0" algn="ctr">
                        <a:lnSpc>
                          <a:spcPts val="1350"/>
                        </a:lnSpc>
                        <a:buNone/>
                      </a:pPr>
                      <a:r>
                        <a:rPr lang="en-GB" sz="1100">
                          <a:solidFill>
                            <a:schemeClr val="tx1"/>
                          </a:solidFill>
                          <a:effectLst/>
                          <a:latin typeface="Avenir Next LT Pro"/>
                        </a:rPr>
                        <a:t>Applications Open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26th November</a:t>
                      </a:r>
                    </a:p>
                    <a:p>
                      <a:pPr lvl="0" algn="ctr">
                        <a:lnSpc>
                          <a:spcPts val="1350"/>
                        </a:lnSpc>
                        <a:buNone/>
                      </a:pPr>
                      <a:r>
                        <a:rPr lang="en-GB" sz="1100">
                          <a:solidFill>
                            <a:schemeClr val="tx1"/>
                          </a:solidFill>
                          <a:effectLst/>
                          <a:latin typeface="Avenir Next LT Pro"/>
                        </a:rPr>
                        <a:t> Applications close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Mid December</a:t>
                      </a:r>
                    </a:p>
                    <a:p>
                      <a:pPr lvl="0" algn="ctr">
                        <a:lnSpc>
                          <a:spcPts val="1350"/>
                        </a:lnSpc>
                        <a:buNone/>
                      </a:pPr>
                      <a:r>
                        <a:rPr lang="en-GB" sz="1100">
                          <a:solidFill>
                            <a:schemeClr val="tx1"/>
                          </a:solidFill>
                          <a:effectLst/>
                          <a:latin typeface="Avenir Next LT Pro"/>
                        </a:rPr>
                        <a:t>Sift outcomes </a:t>
                      </a:r>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Early Jan: </a:t>
                      </a:r>
                      <a:r>
                        <a:rPr lang="en-GB" sz="1100">
                          <a:solidFill>
                            <a:srgbClr val="FF0000"/>
                          </a:solidFill>
                          <a:effectLst/>
                          <a:latin typeface="Avenir Next LT Pro"/>
                        </a:rPr>
                        <a:t> </a:t>
                      </a:r>
                      <a:r>
                        <a:rPr lang="en-GB" sz="1100">
                          <a:solidFill>
                            <a:schemeClr val="tx1"/>
                          </a:solidFill>
                          <a:effectLst/>
                          <a:latin typeface="Avenir Next LT Pro"/>
                        </a:rPr>
                        <a:t>Expert Panel </a:t>
                      </a:r>
                    </a:p>
                    <a:p>
                      <a:pPr lvl="0" algn="ctr">
                        <a:lnSpc>
                          <a:spcPts val="1350"/>
                        </a:lnSpc>
                        <a:buNone/>
                      </a:pPr>
                      <a:r>
                        <a:rPr lang="en-GB" sz="1100" b="1">
                          <a:solidFill>
                            <a:srgbClr val="FF0000"/>
                          </a:solidFill>
                          <a:effectLst/>
                          <a:latin typeface="Avenir Next LT Pro"/>
                        </a:rPr>
                        <a:t>Mid Jan</a:t>
                      </a:r>
                      <a:r>
                        <a:rPr lang="en-GB" sz="1100">
                          <a:solidFill>
                            <a:srgbClr val="FF0000"/>
                          </a:solidFill>
                          <a:effectLst/>
                          <a:latin typeface="Avenir Next LT Pro"/>
                        </a:rPr>
                        <a:t> </a:t>
                      </a:r>
                      <a:r>
                        <a:rPr lang="en-GB" sz="1100">
                          <a:solidFill>
                            <a:schemeClr val="tx1"/>
                          </a:solidFill>
                          <a:effectLst/>
                          <a:latin typeface="Avenir Next LT Pro"/>
                        </a:rPr>
                        <a:t>– Final Awards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5th February</a:t>
                      </a:r>
                      <a:endParaRPr lang="en-GB" b="1">
                        <a:solidFill>
                          <a:srgbClr val="FF0000"/>
                        </a:solidFill>
                      </a:endParaRPr>
                    </a:p>
                    <a:p>
                      <a:pPr lvl="0" algn="ctr">
                        <a:lnSpc>
                          <a:spcPts val="1350"/>
                        </a:lnSpc>
                        <a:buNone/>
                      </a:pPr>
                      <a:r>
                        <a:rPr lang="en-GB" sz="1100">
                          <a:solidFill>
                            <a:schemeClr val="tx1"/>
                          </a:solidFill>
                          <a:effectLst/>
                          <a:latin typeface="Avenir Next LT Pro"/>
                        </a:rPr>
                        <a:t> Granting period begins</a:t>
                      </a:r>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38839758"/>
                  </a:ext>
                </a:extLst>
              </a:tr>
            </a:tbl>
          </a:graphicData>
        </a:graphic>
      </p:graphicFrame>
      <p:sp>
        <p:nvSpPr>
          <p:cNvPr id="2" name="TextBox 1">
            <a:extLst>
              <a:ext uri="{FF2B5EF4-FFF2-40B4-BE49-F238E27FC236}">
                <a16:creationId xmlns:a16="http://schemas.microsoft.com/office/drawing/2014/main" id="{D4979872-90FA-9FE8-27E2-95AD7FC4688B}"/>
              </a:ext>
            </a:extLst>
          </p:cNvPr>
          <p:cNvSpPr txBox="1"/>
          <p:nvPr/>
        </p:nvSpPr>
        <p:spPr>
          <a:xfrm rot="-5400000">
            <a:off x="801188" y="1249680"/>
            <a:ext cx="26938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Avenir Next LT Pro"/>
              </a:rPr>
              <a:t>ELIGIBILITY</a:t>
            </a:r>
            <a:endParaRPr lang="en-US"/>
          </a:p>
        </p:txBody>
      </p:sp>
    </p:spTree>
    <p:extLst>
      <p:ext uri="{BB962C8B-B14F-4D97-AF65-F5344CB8AC3E}">
        <p14:creationId xmlns:p14="http://schemas.microsoft.com/office/powerpoint/2010/main" val="60700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0D7CC-498A-C384-5A88-FECD6EA9E0C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4221D81-B782-389C-024F-A5676F0FEC63}"/>
              </a:ext>
            </a:extLst>
          </p:cNvPr>
          <p:cNvSpPr txBox="1"/>
          <p:nvPr/>
        </p:nvSpPr>
        <p:spPr>
          <a:xfrm>
            <a:off x="784930" y="1586339"/>
            <a:ext cx="3268889" cy="3175228"/>
          </a:xfrm>
          <a:prstGeom prst="rect">
            <a:avLst/>
          </a:prstGeom>
          <a:noFill/>
          <a:ln>
            <a:solidFill>
              <a:schemeClr val="bg1">
                <a:lumMod val="65000"/>
              </a:schemeClr>
            </a:solidFill>
            <a:prstDash val="lgDash"/>
          </a:ln>
        </p:spPr>
        <p:txBody>
          <a:bodyPr wrap="square" lIns="91440" tIns="45720" rIns="91440" bIns="45720" anchor="t">
            <a:spAutoFit/>
          </a:bodyPr>
          <a:lstStyle/>
          <a:p>
            <a:pPr>
              <a:spcAft>
                <a:spcPts val="800"/>
              </a:spcAft>
            </a:pPr>
            <a:r>
              <a:rPr lang="en-GB" sz="1700" b="1">
                <a:latin typeface="Avenir Next LT Pro" panose="020B0504020202020204" pitchFamily="34" charset="77"/>
                <a:ea typeface="+mn-lt"/>
                <a:cs typeface="+mn-lt"/>
              </a:rPr>
              <a:t>Process</a:t>
            </a:r>
          </a:p>
          <a:p>
            <a:pPr>
              <a:spcAft>
                <a:spcPts val="800"/>
              </a:spcAft>
            </a:pPr>
            <a:r>
              <a:rPr lang="en-GB" sz="1700">
                <a:latin typeface="Avenir Next LT Pro" panose="020B0504020202020204" pitchFamily="34" charset="77"/>
                <a:ea typeface="+mn-lt"/>
                <a:cs typeface="+mn-lt"/>
              </a:rPr>
              <a:t>Sift reviewers will determine the initial score for proposals based on track record and problem statement. </a:t>
            </a:r>
          </a:p>
          <a:p>
            <a:pPr>
              <a:spcAft>
                <a:spcPts val="800"/>
              </a:spcAft>
            </a:pPr>
            <a:r>
              <a:rPr lang="en-GB" sz="1700">
                <a:latin typeface="Avenir Next LT Pro" panose="020B0504020202020204" pitchFamily="34" charset="77"/>
                <a:ea typeface="+mn-lt"/>
                <a:cs typeface="+mn-lt"/>
              </a:rPr>
              <a:t>Once applicants pass the sift process an expert independent panel will then assess how well applicants meet the five, equally weighted assessment criteria listed to the right.</a:t>
            </a:r>
            <a:endParaRPr lang="en-US" sz="1700">
              <a:latin typeface="Avenir Next LT Pro" panose="020B0504020202020204" pitchFamily="34" charset="77"/>
            </a:endParaRPr>
          </a:p>
        </p:txBody>
      </p:sp>
      <p:sp>
        <p:nvSpPr>
          <p:cNvPr id="2" name="Rectangle 1">
            <a:extLst>
              <a:ext uri="{FF2B5EF4-FFF2-40B4-BE49-F238E27FC236}">
                <a16:creationId xmlns:a16="http://schemas.microsoft.com/office/drawing/2014/main" id="{2833C938-6DD9-2210-637A-699024972B08}"/>
              </a:ext>
            </a:extLst>
          </p:cNvPr>
          <p:cNvSpPr/>
          <p:nvPr/>
        </p:nvSpPr>
        <p:spPr>
          <a:xfrm>
            <a:off x="0" y="5182"/>
            <a:ext cx="12202510" cy="58477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a:extLst>
              <a:ext uri="{FF2B5EF4-FFF2-40B4-BE49-F238E27FC236}">
                <a16:creationId xmlns:a16="http://schemas.microsoft.com/office/drawing/2014/main" id="{887752CA-5150-4442-ECB2-324B2C2C900C}"/>
              </a:ext>
            </a:extLst>
          </p:cNvPr>
          <p:cNvPicPr>
            <a:picLocks noChangeAspect="1"/>
          </p:cNvPicPr>
          <p:nvPr/>
        </p:nvPicPr>
        <p:blipFill rotWithShape="1">
          <a:blip r:embed="rId2"/>
          <a:srcRect b="51810"/>
          <a:stretch/>
        </p:blipFill>
        <p:spPr>
          <a:xfrm>
            <a:off x="109438" y="86161"/>
            <a:ext cx="877389" cy="422818"/>
          </a:xfrm>
          <a:prstGeom prst="rect">
            <a:avLst/>
          </a:prstGeom>
        </p:spPr>
      </p:pic>
      <p:graphicFrame>
        <p:nvGraphicFramePr>
          <p:cNvPr id="9" name="Table 8">
            <a:extLst>
              <a:ext uri="{FF2B5EF4-FFF2-40B4-BE49-F238E27FC236}">
                <a16:creationId xmlns:a16="http://schemas.microsoft.com/office/drawing/2014/main" id="{199C2705-0E6D-9DEF-A8D5-ADB8D69BD4BF}"/>
              </a:ext>
            </a:extLst>
          </p:cNvPr>
          <p:cNvGraphicFramePr>
            <a:graphicFrameLocks noGrp="1"/>
          </p:cNvGraphicFramePr>
          <p:nvPr>
            <p:extLst>
              <p:ext uri="{D42A27DB-BD31-4B8C-83A1-F6EECF244321}">
                <p14:modId xmlns:p14="http://schemas.microsoft.com/office/powerpoint/2010/main" val="3187010362"/>
              </p:ext>
            </p:extLst>
          </p:nvPr>
        </p:nvGraphicFramePr>
        <p:xfrm>
          <a:off x="4318412" y="69533"/>
          <a:ext cx="7764150" cy="445195"/>
        </p:xfrm>
        <a:graphic>
          <a:graphicData uri="http://schemas.openxmlformats.org/drawingml/2006/table">
            <a:tbl>
              <a:tblPr/>
              <a:tblGrid>
                <a:gridCol w="1336308">
                  <a:extLst>
                    <a:ext uri="{9D8B030D-6E8A-4147-A177-3AD203B41FA5}">
                      <a16:colId xmlns:a16="http://schemas.microsoft.com/office/drawing/2014/main" val="3646749756"/>
                    </a:ext>
                  </a:extLst>
                </a:gridCol>
                <a:gridCol w="1504363">
                  <a:extLst>
                    <a:ext uri="{9D8B030D-6E8A-4147-A177-3AD203B41FA5}">
                      <a16:colId xmlns:a16="http://schemas.microsoft.com/office/drawing/2014/main" val="4283665821"/>
                    </a:ext>
                  </a:extLst>
                </a:gridCol>
                <a:gridCol w="1538868">
                  <a:extLst>
                    <a:ext uri="{9D8B030D-6E8A-4147-A177-3AD203B41FA5}">
                      <a16:colId xmlns:a16="http://schemas.microsoft.com/office/drawing/2014/main" val="2506977567"/>
                    </a:ext>
                  </a:extLst>
                </a:gridCol>
                <a:gridCol w="2286000">
                  <a:extLst>
                    <a:ext uri="{9D8B030D-6E8A-4147-A177-3AD203B41FA5}">
                      <a16:colId xmlns:a16="http://schemas.microsoft.com/office/drawing/2014/main" val="621924530"/>
                    </a:ext>
                  </a:extLst>
                </a:gridCol>
                <a:gridCol w="1098611">
                  <a:extLst>
                    <a:ext uri="{9D8B030D-6E8A-4147-A177-3AD203B41FA5}">
                      <a16:colId xmlns:a16="http://schemas.microsoft.com/office/drawing/2014/main" val="4215081389"/>
                    </a:ext>
                  </a:extLst>
                </a:gridCol>
              </a:tblGrid>
              <a:tr h="445195">
                <a:tc>
                  <a:txBody>
                    <a:bodyPr/>
                    <a:lstStyle/>
                    <a:p>
                      <a:pPr algn="l" fontAlgn="base">
                        <a:lnSpc>
                          <a:spcPts val="2175"/>
                        </a:lnSpc>
                      </a:pPr>
                      <a:r>
                        <a:rPr lang="en-GB" sz="1800" b="1" i="0">
                          <a:solidFill>
                            <a:schemeClr val="bg1">
                              <a:lumMod val="50000"/>
                            </a:schemeClr>
                          </a:solidFill>
                          <a:effectLst/>
                          <a:latin typeface="Avenir Next LT Pro Light" panose="020B0304020202020204" pitchFamily="34" charset="77"/>
                        </a:rPr>
                        <a:t>Overview</a:t>
                      </a:r>
                      <a:endParaRPr lang="en-GB" b="1" i="0">
                        <a:solidFill>
                          <a:schemeClr val="bg1">
                            <a:lumMod val="50000"/>
                          </a:schemeClr>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lnSpc>
                          <a:spcPts val="2175"/>
                        </a:lnSpc>
                      </a:pPr>
                      <a:r>
                        <a:rPr lang="en-GB" sz="1800" b="1" i="0" u="none" strike="noStrike">
                          <a:solidFill>
                            <a:schemeClr val="bg1">
                              <a:lumMod val="50000"/>
                            </a:schemeClr>
                          </a:solidFill>
                          <a:effectLst/>
                          <a:latin typeface="Avenir Next LT Pro Light" panose="020B0304020202020204" pitchFamily="34" charset="77"/>
                        </a:rPr>
                        <a:t>Eligibility</a:t>
                      </a:r>
                      <a:endParaRPr lang="en-GB" b="1" i="0">
                        <a:solidFill>
                          <a:schemeClr val="bg1">
                            <a:lumMod val="50000"/>
                          </a:schemeClr>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lnSpc>
                          <a:spcPts val="2175"/>
                        </a:lnSpc>
                      </a:pPr>
                      <a:r>
                        <a:rPr lang="en-GB" sz="1800" b="1" i="0" u="none" strike="noStrike">
                          <a:solidFill>
                            <a:srgbClr val="FF0000"/>
                          </a:solidFill>
                          <a:effectLst/>
                          <a:latin typeface="Avenir Next LT Pro Light" panose="020B0304020202020204" pitchFamily="34" charset="77"/>
                        </a:rPr>
                        <a:t>Selection</a:t>
                      </a:r>
                      <a:endParaRPr lang="en-GB" b="1" i="0">
                        <a:solidFill>
                          <a:srgbClr val="FF0000"/>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lnSpc>
                          <a:spcPts val="2175"/>
                        </a:lnSpc>
                      </a:pPr>
                      <a:r>
                        <a:rPr lang="en-GB" sz="1800" b="1" i="0" u="none" strike="noStrike">
                          <a:solidFill>
                            <a:schemeClr val="bg1">
                              <a:lumMod val="50000"/>
                            </a:schemeClr>
                          </a:solidFill>
                          <a:effectLst/>
                          <a:latin typeface="Avenir Next LT Pro Light" panose="020B0304020202020204" pitchFamily="34" charset="77"/>
                        </a:rPr>
                        <a:t>Example projects</a:t>
                      </a:r>
                      <a:endParaRPr lang="en-GB" b="1" i="0">
                        <a:solidFill>
                          <a:schemeClr val="bg1">
                            <a:lumMod val="50000"/>
                          </a:schemeClr>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lnSpc>
                          <a:spcPts val="2175"/>
                        </a:lnSpc>
                      </a:pPr>
                      <a:r>
                        <a:rPr lang="en-GB" sz="1800" b="0" i="0">
                          <a:solidFill>
                            <a:schemeClr val="bg1">
                              <a:lumMod val="50000"/>
                            </a:schemeClr>
                          </a:solidFill>
                          <a:effectLst/>
                          <a:latin typeface="Aptos" panose="020B0004020202020204" pitchFamily="34" charset="0"/>
                        </a:rPr>
                        <a:t>​Q&amp;A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8319846"/>
                  </a:ext>
                </a:extLst>
              </a:tr>
            </a:tbl>
          </a:graphicData>
        </a:graphic>
      </p:graphicFrame>
      <p:graphicFrame>
        <p:nvGraphicFramePr>
          <p:cNvPr id="10" name="Table 9">
            <a:extLst>
              <a:ext uri="{FF2B5EF4-FFF2-40B4-BE49-F238E27FC236}">
                <a16:creationId xmlns:a16="http://schemas.microsoft.com/office/drawing/2014/main" id="{09B8B1F5-2F34-35B6-EBF0-823CDAB03193}"/>
              </a:ext>
            </a:extLst>
          </p:cNvPr>
          <p:cNvGraphicFramePr>
            <a:graphicFrameLocks noGrp="1"/>
          </p:cNvGraphicFramePr>
          <p:nvPr>
            <p:extLst>
              <p:ext uri="{D42A27DB-BD31-4B8C-83A1-F6EECF244321}">
                <p14:modId xmlns:p14="http://schemas.microsoft.com/office/powerpoint/2010/main" val="1882192898"/>
              </p:ext>
            </p:extLst>
          </p:nvPr>
        </p:nvGraphicFramePr>
        <p:xfrm>
          <a:off x="631132" y="5900438"/>
          <a:ext cx="10929735" cy="804609"/>
        </p:xfrm>
        <a:graphic>
          <a:graphicData uri="http://schemas.openxmlformats.org/drawingml/2006/table">
            <a:tbl>
              <a:tblPr bandRow="1">
                <a:tableStyleId>{5C22544A-7EE6-4342-B048-85BDC9FD1C3A}</a:tableStyleId>
              </a:tblPr>
              <a:tblGrid>
                <a:gridCol w="2185188">
                  <a:extLst>
                    <a:ext uri="{9D8B030D-6E8A-4147-A177-3AD203B41FA5}">
                      <a16:colId xmlns:a16="http://schemas.microsoft.com/office/drawing/2014/main" val="2344252331"/>
                    </a:ext>
                  </a:extLst>
                </a:gridCol>
                <a:gridCol w="2185188">
                  <a:extLst>
                    <a:ext uri="{9D8B030D-6E8A-4147-A177-3AD203B41FA5}">
                      <a16:colId xmlns:a16="http://schemas.microsoft.com/office/drawing/2014/main" val="3468638515"/>
                    </a:ext>
                  </a:extLst>
                </a:gridCol>
                <a:gridCol w="2185188">
                  <a:extLst>
                    <a:ext uri="{9D8B030D-6E8A-4147-A177-3AD203B41FA5}">
                      <a16:colId xmlns:a16="http://schemas.microsoft.com/office/drawing/2014/main" val="3136358622"/>
                    </a:ext>
                  </a:extLst>
                </a:gridCol>
                <a:gridCol w="2185188">
                  <a:extLst>
                    <a:ext uri="{9D8B030D-6E8A-4147-A177-3AD203B41FA5}">
                      <a16:colId xmlns:a16="http://schemas.microsoft.com/office/drawing/2014/main" val="2685287575"/>
                    </a:ext>
                  </a:extLst>
                </a:gridCol>
                <a:gridCol w="2188983">
                  <a:extLst>
                    <a:ext uri="{9D8B030D-6E8A-4147-A177-3AD203B41FA5}">
                      <a16:colId xmlns:a16="http://schemas.microsoft.com/office/drawing/2014/main" val="1710625517"/>
                    </a:ext>
                  </a:extLst>
                </a:gridCol>
              </a:tblGrid>
              <a:tr h="291262">
                <a:tc>
                  <a:txBody>
                    <a:bodyPr/>
                    <a:lstStyle/>
                    <a:p>
                      <a:pPr algn="ctr" fontAlgn="base">
                        <a:lnSpc>
                          <a:spcPts val="2175"/>
                        </a:lnSpc>
                      </a:pPr>
                      <a:r>
                        <a:rPr lang="en-GB" sz="1800" b="1">
                          <a:solidFill>
                            <a:schemeClr val="tx1"/>
                          </a:solidFill>
                          <a:effectLst/>
                          <a:latin typeface="Aptos"/>
                        </a:rPr>
                        <a:t>OCT 24</a:t>
                      </a:r>
                    </a:p>
                  </a:txBody>
                  <a:tcPr anchor="ctr">
                    <a:lnL w="12700" cap="flat" cmpd="sng" algn="ctr">
                      <a:noFill/>
                      <a:prstDash val="lg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NOV 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DEC 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JAN 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FEB 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119283951"/>
                  </a:ext>
                </a:extLst>
              </a:tr>
              <a:tr h="0">
                <a:tc>
                  <a:txBody>
                    <a:bodyPr/>
                    <a:lstStyle/>
                    <a:p>
                      <a:pPr lvl="0" algn="ctr">
                        <a:lnSpc>
                          <a:spcPts val="1350"/>
                        </a:lnSpc>
                        <a:buNone/>
                      </a:pPr>
                      <a:r>
                        <a:rPr lang="en-GB" sz="1100" b="1">
                          <a:solidFill>
                            <a:srgbClr val="FF0000"/>
                          </a:solidFill>
                          <a:effectLst/>
                          <a:latin typeface="Avenir Next LT Pro"/>
                        </a:rPr>
                        <a:t>15th October </a:t>
                      </a:r>
                      <a:endParaRPr lang="en-US" b="1">
                        <a:solidFill>
                          <a:srgbClr val="FF0000"/>
                        </a:solidFill>
                      </a:endParaRPr>
                    </a:p>
                    <a:p>
                      <a:pPr lvl="0" algn="ctr">
                        <a:lnSpc>
                          <a:spcPts val="1350"/>
                        </a:lnSpc>
                        <a:buNone/>
                      </a:pPr>
                      <a:r>
                        <a:rPr lang="en-GB" sz="1100">
                          <a:solidFill>
                            <a:schemeClr val="tx1"/>
                          </a:solidFill>
                          <a:effectLst/>
                          <a:latin typeface="Avenir Next LT Pro"/>
                        </a:rPr>
                        <a:t>Applications Open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26th November</a:t>
                      </a:r>
                    </a:p>
                    <a:p>
                      <a:pPr lvl="0" algn="ctr">
                        <a:lnSpc>
                          <a:spcPts val="1350"/>
                        </a:lnSpc>
                        <a:buNone/>
                      </a:pPr>
                      <a:r>
                        <a:rPr lang="en-GB" sz="1100">
                          <a:solidFill>
                            <a:schemeClr val="tx1"/>
                          </a:solidFill>
                          <a:effectLst/>
                          <a:latin typeface="Avenir Next LT Pro"/>
                        </a:rPr>
                        <a:t> Applications close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Mid December</a:t>
                      </a:r>
                    </a:p>
                    <a:p>
                      <a:pPr lvl="0" algn="ctr">
                        <a:lnSpc>
                          <a:spcPts val="1350"/>
                        </a:lnSpc>
                        <a:buNone/>
                      </a:pPr>
                      <a:r>
                        <a:rPr lang="en-GB" sz="1100">
                          <a:solidFill>
                            <a:schemeClr val="tx1"/>
                          </a:solidFill>
                          <a:effectLst/>
                          <a:latin typeface="Avenir Next LT Pro"/>
                        </a:rPr>
                        <a:t>Sift outcomes </a:t>
                      </a:r>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Early Jan: </a:t>
                      </a:r>
                      <a:r>
                        <a:rPr lang="en-GB" sz="1100">
                          <a:solidFill>
                            <a:srgbClr val="FF0000"/>
                          </a:solidFill>
                          <a:effectLst/>
                          <a:latin typeface="Avenir Next LT Pro"/>
                        </a:rPr>
                        <a:t> </a:t>
                      </a:r>
                      <a:r>
                        <a:rPr lang="en-GB" sz="1100">
                          <a:solidFill>
                            <a:schemeClr val="tx1"/>
                          </a:solidFill>
                          <a:effectLst/>
                          <a:latin typeface="Avenir Next LT Pro"/>
                        </a:rPr>
                        <a:t>Expert Panel </a:t>
                      </a:r>
                    </a:p>
                    <a:p>
                      <a:pPr lvl="0" algn="ctr">
                        <a:lnSpc>
                          <a:spcPts val="1350"/>
                        </a:lnSpc>
                        <a:buNone/>
                      </a:pPr>
                      <a:r>
                        <a:rPr lang="en-GB" sz="1100" b="1">
                          <a:solidFill>
                            <a:srgbClr val="FF0000"/>
                          </a:solidFill>
                          <a:effectLst/>
                          <a:latin typeface="Avenir Next LT Pro"/>
                        </a:rPr>
                        <a:t>Mid Jan</a:t>
                      </a:r>
                      <a:r>
                        <a:rPr lang="en-GB" sz="1100">
                          <a:solidFill>
                            <a:srgbClr val="FF0000"/>
                          </a:solidFill>
                          <a:effectLst/>
                          <a:latin typeface="Avenir Next LT Pro"/>
                        </a:rPr>
                        <a:t> </a:t>
                      </a:r>
                      <a:r>
                        <a:rPr lang="en-GB" sz="1100">
                          <a:solidFill>
                            <a:schemeClr val="tx1"/>
                          </a:solidFill>
                          <a:effectLst/>
                          <a:latin typeface="Avenir Next LT Pro"/>
                        </a:rPr>
                        <a:t>– Final Awards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5th February</a:t>
                      </a:r>
                      <a:endParaRPr lang="en-GB" b="1">
                        <a:solidFill>
                          <a:srgbClr val="FF0000"/>
                        </a:solidFill>
                      </a:endParaRPr>
                    </a:p>
                    <a:p>
                      <a:pPr lvl="0" algn="ctr">
                        <a:lnSpc>
                          <a:spcPts val="1350"/>
                        </a:lnSpc>
                        <a:buNone/>
                      </a:pPr>
                      <a:r>
                        <a:rPr lang="en-GB" sz="1100">
                          <a:solidFill>
                            <a:schemeClr val="tx1"/>
                          </a:solidFill>
                          <a:effectLst/>
                          <a:latin typeface="Avenir Next LT Pro"/>
                        </a:rPr>
                        <a:t> Granting period begins</a:t>
                      </a:r>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38839758"/>
                  </a:ext>
                </a:extLst>
              </a:tr>
            </a:tbl>
          </a:graphicData>
        </a:graphic>
      </p:graphicFrame>
      <p:sp>
        <p:nvSpPr>
          <p:cNvPr id="12" name="TextBox 11">
            <a:extLst>
              <a:ext uri="{FF2B5EF4-FFF2-40B4-BE49-F238E27FC236}">
                <a16:creationId xmlns:a16="http://schemas.microsoft.com/office/drawing/2014/main" id="{2B1CB732-6CF9-E27D-037A-A3A1EE4B971C}"/>
              </a:ext>
            </a:extLst>
          </p:cNvPr>
          <p:cNvSpPr txBox="1"/>
          <p:nvPr/>
        </p:nvSpPr>
        <p:spPr>
          <a:xfrm>
            <a:off x="4945115" y="1034064"/>
            <a:ext cx="6615752" cy="4278094"/>
          </a:xfrm>
          <a:prstGeom prst="rect">
            <a:avLst/>
          </a:prstGeom>
          <a:noFill/>
        </p:spPr>
        <p:txBody>
          <a:bodyPr wrap="square">
            <a:spAutoFit/>
          </a:bodyPr>
          <a:lstStyle/>
          <a:p>
            <a:r>
              <a:rPr lang="en-US" sz="1700" b="1">
                <a:latin typeface="Avenir Next LT Pro" panose="020B0504020202020204" pitchFamily="34" charset="77"/>
              </a:rPr>
              <a:t>Assessment Criteria:</a:t>
            </a:r>
          </a:p>
          <a:p>
            <a:endParaRPr lang="en-US" sz="1700" b="1">
              <a:latin typeface="Avenir Next LT Pro" panose="020B0504020202020204" pitchFamily="34" charset="77"/>
            </a:endParaRPr>
          </a:p>
          <a:p>
            <a:pPr marL="342900" indent="-342900">
              <a:buFont typeface="+mj-lt"/>
              <a:buAutoNum type="arabicPeriod"/>
            </a:pPr>
            <a:r>
              <a:rPr lang="en-US" sz="1700" b="1">
                <a:latin typeface="Avenir Next LT Pro" panose="020B0504020202020204" pitchFamily="34" charset="77"/>
              </a:rPr>
              <a:t>Relevance</a:t>
            </a:r>
            <a:r>
              <a:rPr lang="en-US" sz="1700">
                <a:latin typeface="Avenir Next LT Pro" panose="020B0504020202020204" pitchFamily="34" charset="77"/>
              </a:rPr>
              <a:t>: Does the proposal address a pressing AI-related risk?</a:t>
            </a:r>
          </a:p>
          <a:p>
            <a:pPr marL="342900" indent="-342900">
              <a:buFont typeface="+mj-lt"/>
              <a:buAutoNum type="arabicPeriod"/>
            </a:pPr>
            <a:endParaRPr lang="en-US" sz="1700">
              <a:latin typeface="Avenir Next LT Pro" panose="020B0504020202020204" pitchFamily="34" charset="77"/>
            </a:endParaRPr>
          </a:p>
          <a:p>
            <a:pPr marL="342900" indent="-342900">
              <a:buFont typeface="+mj-lt"/>
              <a:buAutoNum type="arabicPeriod"/>
            </a:pPr>
            <a:r>
              <a:rPr lang="en-US" sz="1700" b="1">
                <a:latin typeface="Avenir Next LT Pro" panose="020B0504020202020204" pitchFamily="34" charset="77"/>
              </a:rPr>
              <a:t>Feasibility</a:t>
            </a:r>
            <a:r>
              <a:rPr lang="en-US" sz="1700">
                <a:latin typeface="Avenir Next LT Pro" panose="020B0504020202020204" pitchFamily="34" charset="77"/>
              </a:rPr>
              <a:t>: Can the proposal realistically address near-term risks (2-5 years)?</a:t>
            </a:r>
          </a:p>
          <a:p>
            <a:pPr marL="342900" indent="-342900">
              <a:buFont typeface="+mj-lt"/>
              <a:buAutoNum type="arabicPeriod"/>
            </a:pPr>
            <a:endParaRPr lang="en-US" sz="1700">
              <a:latin typeface="Avenir Next LT Pro" panose="020B0504020202020204" pitchFamily="34" charset="77"/>
            </a:endParaRPr>
          </a:p>
          <a:p>
            <a:pPr marL="342900" indent="-342900">
              <a:buFont typeface="+mj-lt"/>
              <a:buAutoNum type="arabicPeriod"/>
            </a:pPr>
            <a:r>
              <a:rPr lang="en-US" sz="1700" b="1">
                <a:latin typeface="Avenir Next LT Pro" panose="020B0504020202020204" pitchFamily="34" charset="77"/>
              </a:rPr>
              <a:t>Innovation</a:t>
            </a:r>
            <a:r>
              <a:rPr lang="en-US" sz="1700">
                <a:latin typeface="Avenir Next LT Pro" panose="020B0504020202020204" pitchFamily="34" charset="77"/>
              </a:rPr>
              <a:t>: Is the proposal breaking new ground or providing fresh insights?</a:t>
            </a:r>
          </a:p>
          <a:p>
            <a:pPr marL="342900" indent="-342900">
              <a:buFont typeface="+mj-lt"/>
              <a:buAutoNum type="arabicPeriod"/>
            </a:pPr>
            <a:endParaRPr lang="en-US" sz="1700">
              <a:latin typeface="Avenir Next LT Pro" panose="020B0504020202020204" pitchFamily="34" charset="77"/>
            </a:endParaRPr>
          </a:p>
          <a:p>
            <a:pPr marL="342900" indent="-342900">
              <a:buFont typeface="+mj-lt"/>
              <a:buAutoNum type="arabicPeriod"/>
            </a:pPr>
            <a:r>
              <a:rPr lang="en-US" sz="1700" b="1">
                <a:latin typeface="Avenir Next LT Pro" panose="020B0504020202020204" pitchFamily="34" charset="77"/>
              </a:rPr>
              <a:t>Actionable</a:t>
            </a:r>
            <a:r>
              <a:rPr lang="en-US" sz="1700">
                <a:latin typeface="Avenir Next LT Pro" panose="020B0504020202020204" pitchFamily="34" charset="77"/>
              </a:rPr>
              <a:t>: Will the proposal yield tangible outcomes, like tools or policy frameworks?</a:t>
            </a:r>
          </a:p>
          <a:p>
            <a:pPr marL="342900" indent="-342900">
              <a:buFont typeface="+mj-lt"/>
              <a:buAutoNum type="arabicPeriod"/>
            </a:pPr>
            <a:endParaRPr lang="en-US" sz="1700">
              <a:latin typeface="Avenir Next LT Pro" panose="020B0504020202020204" pitchFamily="34" charset="77"/>
            </a:endParaRPr>
          </a:p>
          <a:p>
            <a:pPr marL="342900" indent="-342900">
              <a:buFont typeface="+mj-lt"/>
              <a:buAutoNum type="arabicPeriod"/>
            </a:pPr>
            <a:r>
              <a:rPr lang="en-US" sz="1700" b="1">
                <a:latin typeface="Avenir Next LT Pro" panose="020B0504020202020204" pitchFamily="34" charset="77"/>
              </a:rPr>
              <a:t>Applicant track record: </a:t>
            </a:r>
            <a:r>
              <a:rPr lang="en-US" sz="1700">
                <a:latin typeface="Avenir Next LT Pro" panose="020B0504020202020204" pitchFamily="34" charset="77"/>
              </a:rPr>
              <a:t>Does the applicant have the relevant skills and experience to deliver the proposed intervention?​</a:t>
            </a:r>
          </a:p>
        </p:txBody>
      </p:sp>
    </p:spTree>
    <p:extLst>
      <p:ext uri="{BB962C8B-B14F-4D97-AF65-F5344CB8AC3E}">
        <p14:creationId xmlns:p14="http://schemas.microsoft.com/office/powerpoint/2010/main" val="116921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38EDCF3-720E-98DD-7607-18BB7D88CF1B}"/>
              </a:ext>
            </a:extLst>
          </p:cNvPr>
          <p:cNvGraphicFramePr>
            <a:graphicFrameLocks noGrp="1"/>
          </p:cNvGraphicFramePr>
          <p:nvPr>
            <p:extLst>
              <p:ext uri="{D42A27DB-BD31-4B8C-83A1-F6EECF244321}">
                <p14:modId xmlns:p14="http://schemas.microsoft.com/office/powerpoint/2010/main" val="4099813345"/>
              </p:ext>
            </p:extLst>
          </p:nvPr>
        </p:nvGraphicFramePr>
        <p:xfrm>
          <a:off x="631134" y="1749369"/>
          <a:ext cx="4680000" cy="3200400"/>
        </p:xfrm>
        <a:graphic>
          <a:graphicData uri="http://schemas.openxmlformats.org/drawingml/2006/table">
            <a:tbl>
              <a:tblPr firstRow="1" bandRow="1">
                <a:tableStyleId>{5C22544A-7EE6-4342-B048-85BDC9FD1C3A}</a:tableStyleId>
              </a:tblPr>
              <a:tblGrid>
                <a:gridCol w="270174">
                  <a:extLst>
                    <a:ext uri="{9D8B030D-6E8A-4147-A177-3AD203B41FA5}">
                      <a16:colId xmlns:a16="http://schemas.microsoft.com/office/drawing/2014/main" val="325886573"/>
                    </a:ext>
                  </a:extLst>
                </a:gridCol>
                <a:gridCol w="582344">
                  <a:extLst>
                    <a:ext uri="{9D8B030D-6E8A-4147-A177-3AD203B41FA5}">
                      <a16:colId xmlns:a16="http://schemas.microsoft.com/office/drawing/2014/main" val="2186781121"/>
                    </a:ext>
                  </a:extLst>
                </a:gridCol>
                <a:gridCol w="3827482">
                  <a:extLst>
                    <a:ext uri="{9D8B030D-6E8A-4147-A177-3AD203B41FA5}">
                      <a16:colId xmlns:a16="http://schemas.microsoft.com/office/drawing/2014/main" val="2853407821"/>
                    </a:ext>
                  </a:extLst>
                </a:gridCol>
              </a:tblGrid>
              <a:tr h="202453">
                <a:tc rowSpan="10">
                  <a:txBody>
                    <a:bodyPr/>
                    <a:lstStyle/>
                    <a:p>
                      <a:pPr algn="l"/>
                      <a:endParaRPr lang="en-US" sz="1500" b="0">
                        <a:solidFill>
                          <a:schemeClr val="tx1"/>
                        </a:solidFill>
                      </a:endParaRP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solidFill>
                      <a:schemeClr val="tx2">
                        <a:lumMod val="10000"/>
                        <a:lumOff val="90000"/>
                      </a:schemeClr>
                    </a:solidFill>
                  </a:tcPr>
                </a:tc>
                <a:tc rowSpan="10">
                  <a:txBody>
                    <a:bodyPr/>
                    <a:lstStyle/>
                    <a:p>
                      <a:pPr algn="ctr"/>
                      <a:r>
                        <a:rPr lang="en-US" sz="1500" b="1" i="1">
                          <a:solidFill>
                            <a:schemeClr val="tx1"/>
                          </a:solidFill>
                        </a:rPr>
                        <a:t>Example priority sectors</a:t>
                      </a:r>
                    </a:p>
                  </a:txBody>
                  <a:tcPr vert="vert27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500" b="0">
                          <a:solidFill>
                            <a:schemeClr val="tx1"/>
                          </a:solidFill>
                        </a:rPr>
                        <a:t>Media and Democracy</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7893875"/>
                  </a:ext>
                </a:extLst>
              </a:tr>
              <a:tr h="202453">
                <a:tc vMerge="1">
                  <a:txBody>
                    <a:bodyPr/>
                    <a:lstStyle/>
                    <a:p>
                      <a:pPr algn="l"/>
                      <a:endParaRPr lang="en-US" sz="1500" b="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vMerge="1">
                  <a:txBody>
                    <a:bodyPr/>
                    <a:lstStyle/>
                    <a:p>
                      <a:pPr algn="l"/>
                      <a:endParaRPr lang="en-US" sz="1500" b="0">
                        <a:solidFill>
                          <a:schemeClr val="tx1"/>
                        </a:solidFill>
                      </a:endParaRPr>
                    </a:p>
                  </a:txBody>
                  <a:tcPr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500" b="0">
                          <a:solidFill>
                            <a:schemeClr val="tx1"/>
                          </a:solidFill>
                        </a:rPr>
                        <a:t>Education</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1248630"/>
                  </a:ext>
                </a:extLst>
              </a:tr>
              <a:tr h="202453">
                <a:tc vMerge="1">
                  <a:txBody>
                    <a:bodyPr/>
                    <a:lstStyle/>
                    <a:p>
                      <a:pPr algn="l"/>
                      <a:endParaRPr lang="en-US" sz="1500" b="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vMerge="1">
                  <a:txBody>
                    <a:bodyPr/>
                    <a:lstStyle/>
                    <a:p>
                      <a:pPr algn="l"/>
                      <a:endParaRPr lang="en-US" sz="1500" b="0">
                        <a:solidFill>
                          <a:schemeClr val="tx1"/>
                        </a:solidFill>
                      </a:endParaRPr>
                    </a:p>
                  </a:txBody>
                  <a:tcPr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500" b="0">
                          <a:solidFill>
                            <a:schemeClr val="tx1"/>
                          </a:solidFill>
                        </a:rPr>
                        <a:t>Economy and Labour Markets</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2053869"/>
                  </a:ext>
                </a:extLst>
              </a:tr>
              <a:tr h="202453">
                <a:tc vMerge="1">
                  <a:txBody>
                    <a:bodyPr/>
                    <a:lstStyle/>
                    <a:p>
                      <a:pPr algn="l"/>
                      <a:endParaRPr lang="en-US" sz="1500" b="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vMerge="1">
                  <a:txBody>
                    <a:bodyPr/>
                    <a:lstStyle/>
                    <a:p>
                      <a:pPr algn="l"/>
                      <a:endParaRPr lang="en-US" sz="1500" b="0">
                        <a:solidFill>
                          <a:schemeClr val="tx1"/>
                        </a:solidFill>
                      </a:endParaRPr>
                    </a:p>
                  </a:txBody>
                  <a:tcPr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500" b="0">
                          <a:solidFill>
                            <a:schemeClr val="tx1"/>
                          </a:solidFill>
                        </a:rPr>
                        <a:t>Health, Safety, and Biosecurity</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107930"/>
                  </a:ext>
                </a:extLst>
              </a:tr>
              <a:tr h="202453">
                <a:tc vMerge="1">
                  <a:txBody>
                    <a:bodyPr/>
                    <a:lstStyle/>
                    <a:p>
                      <a:pPr lvl="0" algn="l">
                        <a:buNone/>
                      </a:pPr>
                      <a:endParaRPr lang="en-US" sz="1500" b="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vMerge="1">
                  <a:txBody>
                    <a:bodyPr/>
                    <a:lstStyle/>
                    <a:p>
                      <a:pPr lvl="0" algn="l">
                        <a:buNone/>
                      </a:pPr>
                      <a:endParaRPr lang="en-US" sz="1500" b="0">
                        <a:solidFill>
                          <a:schemeClr val="tx1"/>
                        </a:solidFill>
                      </a:endParaRPr>
                    </a:p>
                  </a:txBody>
                  <a:tcPr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l">
                        <a:buNone/>
                      </a:pPr>
                      <a:r>
                        <a:rPr lang="en-US" sz="1500" b="0">
                          <a:solidFill>
                            <a:schemeClr val="tx1"/>
                          </a:solidFill>
                        </a:rPr>
                        <a:t>Finance and Insurance</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3284987"/>
                  </a:ext>
                </a:extLst>
              </a:tr>
              <a:tr h="202453">
                <a:tc vMerge="1">
                  <a:txBody>
                    <a:bodyPr/>
                    <a:lstStyle/>
                    <a:p>
                      <a:pPr lvl="0" algn="l">
                        <a:buNone/>
                      </a:pPr>
                      <a:endParaRPr lang="en-US" sz="1500" b="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vMerge="1">
                  <a:txBody>
                    <a:bodyPr/>
                    <a:lstStyle/>
                    <a:p>
                      <a:pPr lvl="0" algn="l">
                        <a:buNone/>
                      </a:pPr>
                      <a:endParaRPr lang="en-US" sz="1500" b="0">
                        <a:solidFill>
                          <a:schemeClr val="tx1"/>
                        </a:solidFill>
                      </a:endParaRPr>
                    </a:p>
                  </a:txBody>
                  <a:tcPr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l">
                        <a:buNone/>
                      </a:pPr>
                      <a:r>
                        <a:rPr lang="en-US" sz="1500" b="0">
                          <a:solidFill>
                            <a:schemeClr val="tx1"/>
                          </a:solidFill>
                        </a:rPr>
                        <a:t>Legal / Criminal Justice</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5976067"/>
                  </a:ext>
                </a:extLst>
              </a:tr>
              <a:tr h="202453">
                <a:tc vMerge="1">
                  <a:txBody>
                    <a:bodyPr/>
                    <a:lstStyle/>
                    <a:p>
                      <a:pPr lvl="0" algn="l">
                        <a:buNone/>
                      </a:pPr>
                      <a:endParaRPr lang="en-US" sz="1500" b="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vMerge="1">
                  <a:txBody>
                    <a:bodyPr/>
                    <a:lstStyle/>
                    <a:p>
                      <a:pPr lvl="0" algn="l">
                        <a:buNone/>
                      </a:pPr>
                      <a:endParaRPr lang="en-US" sz="1500" b="0">
                        <a:solidFill>
                          <a:schemeClr val="tx1"/>
                        </a:solidFill>
                      </a:endParaRPr>
                    </a:p>
                  </a:txBody>
                  <a:tcPr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l">
                        <a:buNone/>
                      </a:pPr>
                      <a:r>
                        <a:rPr lang="en-US" sz="1500" b="0">
                          <a:solidFill>
                            <a:schemeClr val="tx1"/>
                          </a:solidFill>
                        </a:rPr>
                        <a:t>Emergency Services</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9826017"/>
                  </a:ext>
                </a:extLst>
              </a:tr>
              <a:tr h="202453">
                <a:tc vMerge="1">
                  <a:txBody>
                    <a:bodyPr/>
                    <a:lstStyle/>
                    <a:p>
                      <a:pPr lvl="0" algn="l">
                        <a:buNone/>
                      </a:pPr>
                      <a:endParaRPr lang="en-US" sz="1500" b="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vMerge="1">
                  <a:txBody>
                    <a:bodyPr/>
                    <a:lstStyle/>
                    <a:p>
                      <a:pPr lvl="0" algn="l">
                        <a:buNone/>
                      </a:pPr>
                      <a:endParaRPr lang="en-US" sz="1500" b="0">
                        <a:solidFill>
                          <a:schemeClr val="tx1"/>
                        </a:solidFill>
                      </a:endParaRPr>
                    </a:p>
                  </a:txBody>
                  <a:tcPr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l">
                        <a:buNone/>
                      </a:pPr>
                      <a:r>
                        <a:rPr lang="en-US" sz="1500" b="0">
                          <a:solidFill>
                            <a:schemeClr val="tx1"/>
                          </a:solidFill>
                        </a:rPr>
                        <a:t>Transportation</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8385704"/>
                  </a:ext>
                </a:extLst>
              </a:tr>
              <a:tr h="202453">
                <a:tc vMerge="1">
                  <a:txBody>
                    <a:bodyPr/>
                    <a:lstStyle/>
                    <a:p>
                      <a:pPr lvl="0" algn="l">
                        <a:buNone/>
                      </a:pPr>
                      <a:endParaRPr lang="en-US" sz="1500" b="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vMerge="1">
                  <a:txBody>
                    <a:bodyPr/>
                    <a:lstStyle/>
                    <a:p>
                      <a:pPr lvl="0" algn="l">
                        <a:buNone/>
                      </a:pPr>
                      <a:endParaRPr lang="en-US" sz="1500" b="0">
                        <a:solidFill>
                          <a:schemeClr val="tx1"/>
                        </a:solidFill>
                      </a:endParaRPr>
                    </a:p>
                  </a:txBody>
                  <a:tcPr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l">
                        <a:buNone/>
                      </a:pPr>
                      <a:r>
                        <a:rPr lang="en-US" sz="1500" b="0">
                          <a:solidFill>
                            <a:schemeClr val="tx1"/>
                          </a:solidFill>
                        </a:rPr>
                        <a:t>Food, Water, Energy</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1956435"/>
                  </a:ext>
                </a:extLst>
              </a:tr>
              <a:tr h="202453">
                <a:tc vMerge="1">
                  <a:txBody>
                    <a:bodyPr/>
                    <a:lstStyle/>
                    <a:p>
                      <a:pPr lvl="0" algn="l">
                        <a:buNone/>
                      </a:pPr>
                      <a:endParaRPr lang="en-US" sz="1500" b="0">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vMerge="1">
                  <a:txBody>
                    <a:bodyPr/>
                    <a:lstStyle/>
                    <a:p>
                      <a:pPr lvl="0" algn="l">
                        <a:buNone/>
                      </a:pPr>
                      <a:endParaRPr lang="en-US" sz="1500" b="0">
                        <a:solidFill>
                          <a:schemeClr val="tx1"/>
                        </a:solidFill>
                      </a:endParaRPr>
                    </a:p>
                  </a:txBody>
                  <a:tcPr anchor="ctr">
                    <a:lnL w="12700" cap="flat" cmpd="sng" algn="ctr">
                      <a:no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l">
                        <a:buNone/>
                      </a:pPr>
                      <a:r>
                        <a:rPr lang="en-US" sz="1500" b="0">
                          <a:solidFill>
                            <a:schemeClr val="tx1"/>
                          </a:solidFill>
                        </a:rPr>
                        <a:t>Communication, IT, and OT</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6259736"/>
                  </a:ext>
                </a:extLst>
              </a:tr>
            </a:tbl>
          </a:graphicData>
        </a:graphic>
      </p:graphicFrame>
      <p:sp>
        <p:nvSpPr>
          <p:cNvPr id="23" name="Rectangle 22">
            <a:extLst>
              <a:ext uri="{FF2B5EF4-FFF2-40B4-BE49-F238E27FC236}">
                <a16:creationId xmlns:a16="http://schemas.microsoft.com/office/drawing/2014/main" id="{C63B0D91-4C6E-7174-9DD4-FDAF6466DF21}"/>
              </a:ext>
            </a:extLst>
          </p:cNvPr>
          <p:cNvSpPr/>
          <p:nvPr/>
        </p:nvSpPr>
        <p:spPr>
          <a:xfrm>
            <a:off x="0" y="5182"/>
            <a:ext cx="12202510" cy="58477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4" name="Picture 23">
            <a:extLst>
              <a:ext uri="{FF2B5EF4-FFF2-40B4-BE49-F238E27FC236}">
                <a16:creationId xmlns:a16="http://schemas.microsoft.com/office/drawing/2014/main" id="{BF3CB1E1-6B19-C9FA-440D-8327F18AB815}"/>
              </a:ext>
            </a:extLst>
          </p:cNvPr>
          <p:cNvPicPr>
            <a:picLocks noChangeAspect="1"/>
          </p:cNvPicPr>
          <p:nvPr/>
        </p:nvPicPr>
        <p:blipFill rotWithShape="1">
          <a:blip r:embed="rId2"/>
          <a:srcRect b="51810"/>
          <a:stretch/>
        </p:blipFill>
        <p:spPr>
          <a:xfrm>
            <a:off x="109438" y="86161"/>
            <a:ext cx="877389" cy="422818"/>
          </a:xfrm>
          <a:prstGeom prst="rect">
            <a:avLst/>
          </a:prstGeom>
        </p:spPr>
      </p:pic>
      <p:graphicFrame>
        <p:nvGraphicFramePr>
          <p:cNvPr id="25" name="Table 24">
            <a:extLst>
              <a:ext uri="{FF2B5EF4-FFF2-40B4-BE49-F238E27FC236}">
                <a16:creationId xmlns:a16="http://schemas.microsoft.com/office/drawing/2014/main" id="{0107F513-D0E3-E103-9417-E307400BCBCB}"/>
              </a:ext>
            </a:extLst>
          </p:cNvPr>
          <p:cNvGraphicFramePr>
            <a:graphicFrameLocks noGrp="1"/>
          </p:cNvGraphicFramePr>
          <p:nvPr>
            <p:extLst>
              <p:ext uri="{D42A27DB-BD31-4B8C-83A1-F6EECF244321}">
                <p14:modId xmlns:p14="http://schemas.microsoft.com/office/powerpoint/2010/main" val="1226387120"/>
              </p:ext>
            </p:extLst>
          </p:nvPr>
        </p:nvGraphicFramePr>
        <p:xfrm>
          <a:off x="4318412" y="69533"/>
          <a:ext cx="7764150" cy="445195"/>
        </p:xfrm>
        <a:graphic>
          <a:graphicData uri="http://schemas.openxmlformats.org/drawingml/2006/table">
            <a:tbl>
              <a:tblPr/>
              <a:tblGrid>
                <a:gridCol w="1336308">
                  <a:extLst>
                    <a:ext uri="{9D8B030D-6E8A-4147-A177-3AD203B41FA5}">
                      <a16:colId xmlns:a16="http://schemas.microsoft.com/office/drawing/2014/main" val="3646749756"/>
                    </a:ext>
                  </a:extLst>
                </a:gridCol>
                <a:gridCol w="1504363">
                  <a:extLst>
                    <a:ext uri="{9D8B030D-6E8A-4147-A177-3AD203B41FA5}">
                      <a16:colId xmlns:a16="http://schemas.microsoft.com/office/drawing/2014/main" val="4283665821"/>
                    </a:ext>
                  </a:extLst>
                </a:gridCol>
                <a:gridCol w="1538868">
                  <a:extLst>
                    <a:ext uri="{9D8B030D-6E8A-4147-A177-3AD203B41FA5}">
                      <a16:colId xmlns:a16="http://schemas.microsoft.com/office/drawing/2014/main" val="2506977567"/>
                    </a:ext>
                  </a:extLst>
                </a:gridCol>
                <a:gridCol w="2286000">
                  <a:extLst>
                    <a:ext uri="{9D8B030D-6E8A-4147-A177-3AD203B41FA5}">
                      <a16:colId xmlns:a16="http://schemas.microsoft.com/office/drawing/2014/main" val="621924530"/>
                    </a:ext>
                  </a:extLst>
                </a:gridCol>
                <a:gridCol w="1098611">
                  <a:extLst>
                    <a:ext uri="{9D8B030D-6E8A-4147-A177-3AD203B41FA5}">
                      <a16:colId xmlns:a16="http://schemas.microsoft.com/office/drawing/2014/main" val="4215081389"/>
                    </a:ext>
                  </a:extLst>
                </a:gridCol>
              </a:tblGrid>
              <a:tr h="445195">
                <a:tc>
                  <a:txBody>
                    <a:bodyPr/>
                    <a:lstStyle/>
                    <a:p>
                      <a:pPr algn="l" fontAlgn="base">
                        <a:lnSpc>
                          <a:spcPts val="2175"/>
                        </a:lnSpc>
                      </a:pPr>
                      <a:r>
                        <a:rPr lang="en-GB" sz="1800" b="1" i="0">
                          <a:solidFill>
                            <a:schemeClr val="bg1">
                              <a:lumMod val="50000"/>
                            </a:schemeClr>
                          </a:solidFill>
                          <a:effectLst/>
                          <a:latin typeface="Avenir Next LT Pro Light" panose="020B0304020202020204" pitchFamily="34" charset="77"/>
                        </a:rPr>
                        <a:t>Overview</a:t>
                      </a:r>
                      <a:endParaRPr lang="en-GB" b="1" i="0">
                        <a:solidFill>
                          <a:schemeClr val="bg1">
                            <a:lumMod val="50000"/>
                          </a:schemeClr>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lnSpc>
                          <a:spcPts val="2175"/>
                        </a:lnSpc>
                      </a:pPr>
                      <a:r>
                        <a:rPr lang="en-GB" sz="1800" b="1" i="0" u="none" strike="noStrike">
                          <a:solidFill>
                            <a:schemeClr val="bg1">
                              <a:lumMod val="50000"/>
                            </a:schemeClr>
                          </a:solidFill>
                          <a:effectLst/>
                          <a:latin typeface="Avenir Next LT Pro Light" panose="020B0304020202020204" pitchFamily="34" charset="77"/>
                        </a:rPr>
                        <a:t>Eligibility</a:t>
                      </a:r>
                      <a:endParaRPr lang="en-GB" b="1" i="0">
                        <a:solidFill>
                          <a:schemeClr val="bg1">
                            <a:lumMod val="50000"/>
                          </a:schemeClr>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lnSpc>
                          <a:spcPts val="2175"/>
                        </a:lnSpc>
                      </a:pPr>
                      <a:r>
                        <a:rPr lang="en-GB" sz="1800" b="1" i="0" u="none" strike="noStrike">
                          <a:solidFill>
                            <a:srgbClr val="808080"/>
                          </a:solidFill>
                          <a:effectLst/>
                          <a:latin typeface="Avenir Next LT Pro Light" panose="020B0304020202020204" pitchFamily="34" charset="77"/>
                        </a:rPr>
                        <a:t>Selection</a:t>
                      </a:r>
                      <a:endParaRPr lang="en-GB" b="1" i="0">
                        <a:solidFill>
                          <a:srgbClr val="FFFFFF"/>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lnSpc>
                          <a:spcPts val="2175"/>
                        </a:lnSpc>
                      </a:pPr>
                      <a:r>
                        <a:rPr lang="en-GB" sz="1800" b="1" i="0" u="none" strike="noStrike" dirty="0">
                          <a:solidFill>
                            <a:srgbClr val="C00000"/>
                          </a:solidFill>
                          <a:effectLst/>
                          <a:latin typeface="Avenir Next LT Pro Light" panose="020B0304020202020204" pitchFamily="34" charset="77"/>
                        </a:rPr>
                        <a:t>Example projects</a:t>
                      </a:r>
                      <a:endParaRPr lang="en-GB" b="1" i="0" dirty="0">
                        <a:solidFill>
                          <a:srgbClr val="C00000"/>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lnSpc>
                          <a:spcPts val="2175"/>
                        </a:lnSpc>
                      </a:pPr>
                      <a:r>
                        <a:rPr lang="en-GB" sz="1800" b="0" i="0" dirty="0">
                          <a:solidFill>
                            <a:schemeClr val="bg1">
                              <a:lumMod val="50000"/>
                            </a:schemeClr>
                          </a:solidFill>
                          <a:effectLst/>
                          <a:latin typeface="Aptos" panose="020B0004020202020204" pitchFamily="34" charset="0"/>
                        </a:rPr>
                        <a:t>​Q&amp;A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8319846"/>
                  </a:ext>
                </a:extLst>
              </a:tr>
            </a:tbl>
          </a:graphicData>
        </a:graphic>
      </p:graphicFrame>
      <p:sp>
        <p:nvSpPr>
          <p:cNvPr id="2" name="TextBox 1">
            <a:extLst>
              <a:ext uri="{FF2B5EF4-FFF2-40B4-BE49-F238E27FC236}">
                <a16:creationId xmlns:a16="http://schemas.microsoft.com/office/drawing/2014/main" id="{41C0BE56-B067-A01D-9409-87F3F8E4BDE8}"/>
              </a:ext>
            </a:extLst>
          </p:cNvPr>
          <p:cNvSpPr txBox="1"/>
          <p:nvPr/>
        </p:nvSpPr>
        <p:spPr>
          <a:xfrm>
            <a:off x="591028" y="984082"/>
            <a:ext cx="10963155" cy="646331"/>
          </a:xfrm>
          <a:prstGeom prst="rect">
            <a:avLst/>
          </a:prstGeom>
          <a:noFill/>
        </p:spPr>
        <p:txBody>
          <a:bodyPr wrap="square" lIns="91440" tIns="45720" rIns="91440" bIns="45720" anchor="t">
            <a:spAutoFit/>
          </a:bodyPr>
          <a:lstStyle/>
          <a:p>
            <a:r>
              <a:rPr lang="en-US" sz="1800">
                <a:latin typeface="Avenir Next LT Pro"/>
                <a:cs typeface="Calibri"/>
              </a:rPr>
              <a:t>We are interested in funding both </a:t>
            </a:r>
            <a:r>
              <a:rPr lang="en-US" sz="1800" b="1">
                <a:solidFill>
                  <a:srgbClr val="FF0000"/>
                </a:solidFill>
                <a:latin typeface="Avenir Next LT Pro"/>
                <a:cs typeface="Calibri"/>
              </a:rPr>
              <a:t>projects which take a sectoral lens </a:t>
            </a:r>
            <a:r>
              <a:rPr lang="en-US" sz="1800">
                <a:latin typeface="Avenir Next LT Pro"/>
                <a:cs typeface="Calibri"/>
              </a:rPr>
              <a:t>and </a:t>
            </a:r>
            <a:r>
              <a:rPr lang="en-US" sz="1800" b="1">
                <a:solidFill>
                  <a:srgbClr val="FF0000"/>
                </a:solidFill>
                <a:latin typeface="Avenir Next LT Pro"/>
                <a:cs typeface="Calibri"/>
              </a:rPr>
              <a:t>projects which </a:t>
            </a:r>
            <a:r>
              <a:rPr lang="en-US" b="1">
                <a:solidFill>
                  <a:srgbClr val="FF0000"/>
                </a:solidFill>
                <a:latin typeface="Avenir Next LT Pro"/>
                <a:cs typeface="Calibri"/>
              </a:rPr>
              <a:t>provide cross</a:t>
            </a:r>
            <a:r>
              <a:rPr lang="en-US" sz="1800" b="1">
                <a:solidFill>
                  <a:srgbClr val="FF0000"/>
                </a:solidFill>
                <a:latin typeface="Avenir Next LT Pro"/>
                <a:cs typeface="Calibri"/>
              </a:rPr>
              <a:t> cutting interventions.</a:t>
            </a:r>
            <a:endParaRPr lang="en-US" b="1"/>
          </a:p>
        </p:txBody>
      </p:sp>
      <p:graphicFrame>
        <p:nvGraphicFramePr>
          <p:cNvPr id="6" name="Table 5">
            <a:extLst>
              <a:ext uri="{FF2B5EF4-FFF2-40B4-BE49-F238E27FC236}">
                <a16:creationId xmlns:a16="http://schemas.microsoft.com/office/drawing/2014/main" id="{9B9B0972-1233-1894-3C60-04F5AABE1519}"/>
              </a:ext>
            </a:extLst>
          </p:cNvPr>
          <p:cNvGraphicFramePr>
            <a:graphicFrameLocks noGrp="1"/>
          </p:cNvGraphicFramePr>
          <p:nvPr>
            <p:extLst>
              <p:ext uri="{D42A27DB-BD31-4B8C-83A1-F6EECF244321}">
                <p14:modId xmlns:p14="http://schemas.microsoft.com/office/powerpoint/2010/main" val="1865033228"/>
              </p:ext>
            </p:extLst>
          </p:nvPr>
        </p:nvGraphicFramePr>
        <p:xfrm>
          <a:off x="6880867" y="1749369"/>
          <a:ext cx="4680000" cy="3225688"/>
        </p:xfrm>
        <a:graphic>
          <a:graphicData uri="http://schemas.openxmlformats.org/drawingml/2006/table">
            <a:tbl>
              <a:tblPr firstRow="1" bandRow="1">
                <a:tableStyleId>{5C22544A-7EE6-4342-B048-85BDC9FD1C3A}</a:tableStyleId>
              </a:tblPr>
              <a:tblGrid>
                <a:gridCol w="270174">
                  <a:extLst>
                    <a:ext uri="{9D8B030D-6E8A-4147-A177-3AD203B41FA5}">
                      <a16:colId xmlns:a16="http://schemas.microsoft.com/office/drawing/2014/main" val="399183613"/>
                    </a:ext>
                  </a:extLst>
                </a:gridCol>
                <a:gridCol w="582344">
                  <a:extLst>
                    <a:ext uri="{9D8B030D-6E8A-4147-A177-3AD203B41FA5}">
                      <a16:colId xmlns:a16="http://schemas.microsoft.com/office/drawing/2014/main" val="866404207"/>
                    </a:ext>
                  </a:extLst>
                </a:gridCol>
                <a:gridCol w="3827482">
                  <a:extLst>
                    <a:ext uri="{9D8B030D-6E8A-4147-A177-3AD203B41FA5}">
                      <a16:colId xmlns:a16="http://schemas.microsoft.com/office/drawing/2014/main" val="2320606913"/>
                    </a:ext>
                  </a:extLst>
                </a:gridCol>
              </a:tblGrid>
              <a:tr h="202453">
                <a:tc rowSpan="10">
                  <a:txBody>
                    <a:bodyPr/>
                    <a:lstStyle/>
                    <a:p>
                      <a:pPr algn="l"/>
                      <a:endParaRPr lang="en-US" sz="1500" b="0">
                        <a:solidFill>
                          <a:schemeClr val="tx1"/>
                        </a:solidFill>
                      </a:endParaRP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rowSpan="10">
                  <a:txBody>
                    <a:bodyPr/>
                    <a:lstStyle/>
                    <a:p>
                      <a:pPr algn="ctr"/>
                      <a:r>
                        <a:rPr lang="en-US" sz="1500" b="1" i="1">
                          <a:solidFill>
                            <a:schemeClr val="tx1"/>
                          </a:solidFill>
                        </a:rPr>
                        <a:t>Potential interventions</a:t>
                      </a:r>
                    </a:p>
                  </a:txBody>
                  <a:tcPr vert="vert270"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500" b="0">
                          <a:solidFill>
                            <a:schemeClr val="tx1"/>
                          </a:solidFill>
                        </a:rPr>
                        <a:t>Investors guidelines</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0185408"/>
                  </a:ext>
                </a:extLst>
              </a:tr>
              <a:tr h="202453">
                <a:tc vMerge="1">
                  <a:txBody>
                    <a:bodyPr/>
                    <a:lstStyle/>
                    <a:p>
                      <a:pPr algn="l"/>
                      <a:endParaRPr lang="en-US" sz="15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vMerge="1">
                  <a:txBody>
                    <a:bodyPr/>
                    <a:lstStyle/>
                    <a:p>
                      <a:pPr algn="l"/>
                      <a:endParaRPr lang="en-US" sz="15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500" b="0">
                          <a:solidFill>
                            <a:schemeClr val="tx1"/>
                          </a:solidFill>
                        </a:rPr>
                        <a:t>Harm-specific mitigations</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3206238"/>
                  </a:ext>
                </a:extLst>
              </a:tr>
              <a:tr h="202453">
                <a:tc vMerge="1">
                  <a:txBody>
                    <a:bodyPr/>
                    <a:lstStyle/>
                    <a:p>
                      <a:pPr algn="l"/>
                      <a:endParaRPr lang="en-US" sz="15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vMerge="1">
                  <a:txBody>
                    <a:bodyPr/>
                    <a:lstStyle/>
                    <a:p>
                      <a:pPr algn="l"/>
                      <a:endParaRPr lang="en-US" sz="15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500" b="0">
                          <a:solidFill>
                            <a:schemeClr val="tx1"/>
                          </a:solidFill>
                        </a:rPr>
                        <a:t>Best practice consultancies</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9707006"/>
                  </a:ext>
                </a:extLst>
              </a:tr>
              <a:tr h="202453">
                <a:tc vMerge="1">
                  <a:txBody>
                    <a:bodyPr/>
                    <a:lstStyle/>
                    <a:p>
                      <a:pPr algn="l"/>
                      <a:endParaRPr lang="en-US" sz="15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vMerge="1">
                  <a:txBody>
                    <a:bodyPr/>
                    <a:lstStyle/>
                    <a:p>
                      <a:pPr algn="l"/>
                      <a:endParaRPr lang="en-US" sz="15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500" b="0">
                          <a:solidFill>
                            <a:schemeClr val="tx1"/>
                          </a:solidFill>
                        </a:rPr>
                        <a:t>Safety by design</a:t>
                      </a:r>
                    </a:p>
                  </a:txBody>
                  <a:tcPr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3056129"/>
                  </a:ext>
                </a:extLst>
              </a:tr>
              <a:tr h="202453">
                <a:tc vMerge="1">
                  <a:txBody>
                    <a:bodyPr/>
                    <a:lstStyle/>
                    <a:p>
                      <a:pPr lvl="0" algn="l">
                        <a:buNone/>
                      </a:pPr>
                      <a:endParaRPr lang="en-US" sz="15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vMerge="1">
                  <a:txBody>
                    <a:bodyPr/>
                    <a:lstStyle/>
                    <a:p>
                      <a:pPr lvl="0" algn="l">
                        <a:buNone/>
                      </a:pPr>
                      <a:endParaRPr lang="en-US" sz="15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a:buNone/>
                      </a:pPr>
                      <a:r>
                        <a:rPr lang="en-US" sz="1500" b="0">
                          <a:solidFill>
                            <a:schemeClr val="tx1"/>
                          </a:solidFill>
                        </a:rPr>
                        <a:t>Incident sharing mechanisms</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8420533"/>
                  </a:ext>
                </a:extLst>
              </a:tr>
              <a:tr h="202453">
                <a:tc vMerge="1">
                  <a:txBody>
                    <a:bodyPr/>
                    <a:lstStyle/>
                    <a:p>
                      <a:pPr lvl="0" algn="l">
                        <a:buNone/>
                      </a:pPr>
                      <a:endParaRPr lang="en-US" sz="15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vMerge="1">
                  <a:txBody>
                    <a:bodyPr/>
                    <a:lstStyle/>
                    <a:p>
                      <a:pPr lvl="0" algn="l">
                        <a:buNone/>
                      </a:pPr>
                      <a:endParaRPr lang="en-US" sz="15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a:buNone/>
                      </a:pPr>
                      <a:r>
                        <a:rPr lang="en-US" sz="1500" b="0">
                          <a:solidFill>
                            <a:schemeClr val="tx1"/>
                          </a:solidFill>
                        </a:rPr>
                        <a:t>Defensive use of AI</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8508287"/>
                  </a:ext>
                </a:extLst>
              </a:tr>
              <a:tr h="202453">
                <a:tc vMerge="1">
                  <a:txBody>
                    <a:bodyPr/>
                    <a:lstStyle/>
                    <a:p>
                      <a:pPr lvl="0" algn="l">
                        <a:buNone/>
                      </a:pPr>
                      <a:endParaRPr lang="en-US" sz="15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10000"/>
                        <a:lumOff val="90000"/>
                      </a:schemeClr>
                    </a:solidFill>
                  </a:tcPr>
                </a:tc>
                <a:tc vMerge="1">
                  <a:txBody>
                    <a:bodyPr/>
                    <a:lstStyle/>
                    <a:p>
                      <a:pPr lvl="0" algn="l">
                        <a:buNone/>
                      </a:pPr>
                      <a:endParaRPr lang="en-US" sz="15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a:buNone/>
                      </a:pPr>
                      <a:r>
                        <a:rPr lang="en-US" sz="1500" b="0">
                          <a:solidFill>
                            <a:schemeClr val="tx1"/>
                          </a:solidFill>
                        </a:rPr>
                        <a:t>Sector-specific safety cases</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3789211"/>
                  </a:ext>
                </a:extLst>
              </a:tr>
              <a:tr h="202453">
                <a:tc vMerge="1">
                  <a:txBody>
                    <a:bodyPr/>
                    <a:lstStyle/>
                    <a:p>
                      <a:pPr lvl="0" algn="l">
                        <a:buNone/>
                      </a:pPr>
                      <a:endParaRPr lang="en-US" sz="15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vMerge="1">
                  <a:txBody>
                    <a:bodyPr/>
                    <a:lstStyle/>
                    <a:p>
                      <a:pPr lvl="0" algn="l">
                        <a:buNone/>
                      </a:pPr>
                      <a:endParaRPr lang="en-US" sz="15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a:buNone/>
                      </a:pPr>
                      <a:r>
                        <a:rPr lang="en-US" sz="1500" b="0">
                          <a:solidFill>
                            <a:schemeClr val="tx1"/>
                          </a:solidFill>
                        </a:rPr>
                        <a:t>Incident preparation and response</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9076536"/>
                  </a:ext>
                </a:extLst>
              </a:tr>
              <a:tr h="202453">
                <a:tc vMerge="1">
                  <a:txBody>
                    <a:bodyPr/>
                    <a:lstStyle/>
                    <a:p>
                      <a:pPr lvl="0" algn="l">
                        <a:buNone/>
                      </a:pPr>
                      <a:endParaRPr lang="en-US" sz="15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vMerge="1">
                  <a:txBody>
                    <a:bodyPr/>
                    <a:lstStyle/>
                    <a:p>
                      <a:pPr lvl="0" algn="l">
                        <a:buNone/>
                      </a:pPr>
                      <a:endParaRPr lang="en-US" sz="15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a:buNone/>
                      </a:pPr>
                      <a:r>
                        <a:rPr lang="en-US" sz="1500" b="0">
                          <a:solidFill>
                            <a:schemeClr val="tx1"/>
                          </a:solidFill>
                        </a:rPr>
                        <a:t>AI risk insurance products</a:t>
                      </a:r>
                    </a:p>
                  </a:txBody>
                  <a:tcPr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4612667"/>
                  </a:ext>
                </a:extLst>
              </a:tr>
              <a:tr h="345328">
                <a:tc vMerge="1">
                  <a:txBody>
                    <a:bodyPr/>
                    <a:lstStyle/>
                    <a:p>
                      <a:pPr lvl="0" algn="l">
                        <a:buNone/>
                      </a:pPr>
                      <a:endParaRPr lang="en-US" sz="15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vMerge="1">
                  <a:txBody>
                    <a:bodyPr/>
                    <a:lstStyle/>
                    <a:p>
                      <a:pPr lvl="0" algn="l">
                        <a:buNone/>
                      </a:pPr>
                      <a:endParaRPr lang="en-US" sz="15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l">
                        <a:buNone/>
                      </a:pPr>
                      <a:r>
                        <a:rPr lang="en-US" sz="1500" b="0">
                          <a:solidFill>
                            <a:schemeClr val="tx1"/>
                          </a:solidFill>
                        </a:rPr>
                        <a:t>Adoption guidelines and training</a:t>
                      </a:r>
                    </a:p>
                  </a:txBody>
                  <a:tcPr anchor="ct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lnT w="12700" cap="flat" cmpd="sng" algn="ctr">
                      <a:solidFill>
                        <a:schemeClr val="bg1">
                          <a:lumMod val="65000"/>
                        </a:schemeClr>
                      </a:solidFill>
                      <a:prstDash val="sysDash"/>
                      <a:round/>
                      <a:headEnd type="none" w="med" len="med"/>
                      <a:tailEnd type="none" w="med" len="med"/>
                    </a:lnT>
                    <a:lnB w="12700" cap="flat" cmpd="sng" algn="ctr">
                      <a:solidFill>
                        <a:schemeClr val="bg1">
                          <a:lumMod val="6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0803957"/>
                  </a:ext>
                </a:extLst>
              </a:tr>
            </a:tbl>
          </a:graphicData>
        </a:graphic>
      </p:graphicFrame>
      <p:graphicFrame>
        <p:nvGraphicFramePr>
          <p:cNvPr id="10" name="Table 9">
            <a:extLst>
              <a:ext uri="{FF2B5EF4-FFF2-40B4-BE49-F238E27FC236}">
                <a16:creationId xmlns:a16="http://schemas.microsoft.com/office/drawing/2014/main" id="{92861901-B4B2-7902-BE4B-06602F074D3C}"/>
              </a:ext>
            </a:extLst>
          </p:cNvPr>
          <p:cNvGraphicFramePr>
            <a:graphicFrameLocks noGrp="1"/>
          </p:cNvGraphicFramePr>
          <p:nvPr>
            <p:extLst>
              <p:ext uri="{D42A27DB-BD31-4B8C-83A1-F6EECF244321}">
                <p14:modId xmlns:p14="http://schemas.microsoft.com/office/powerpoint/2010/main" val="3295912799"/>
              </p:ext>
            </p:extLst>
          </p:nvPr>
        </p:nvGraphicFramePr>
        <p:xfrm>
          <a:off x="631132" y="5900438"/>
          <a:ext cx="10929735" cy="804609"/>
        </p:xfrm>
        <a:graphic>
          <a:graphicData uri="http://schemas.openxmlformats.org/drawingml/2006/table">
            <a:tbl>
              <a:tblPr bandRow="1">
                <a:tableStyleId>{5C22544A-7EE6-4342-B048-85BDC9FD1C3A}</a:tableStyleId>
              </a:tblPr>
              <a:tblGrid>
                <a:gridCol w="2185188">
                  <a:extLst>
                    <a:ext uri="{9D8B030D-6E8A-4147-A177-3AD203B41FA5}">
                      <a16:colId xmlns:a16="http://schemas.microsoft.com/office/drawing/2014/main" val="2344252331"/>
                    </a:ext>
                  </a:extLst>
                </a:gridCol>
                <a:gridCol w="2185188">
                  <a:extLst>
                    <a:ext uri="{9D8B030D-6E8A-4147-A177-3AD203B41FA5}">
                      <a16:colId xmlns:a16="http://schemas.microsoft.com/office/drawing/2014/main" val="3468638515"/>
                    </a:ext>
                  </a:extLst>
                </a:gridCol>
                <a:gridCol w="2185188">
                  <a:extLst>
                    <a:ext uri="{9D8B030D-6E8A-4147-A177-3AD203B41FA5}">
                      <a16:colId xmlns:a16="http://schemas.microsoft.com/office/drawing/2014/main" val="3136358622"/>
                    </a:ext>
                  </a:extLst>
                </a:gridCol>
                <a:gridCol w="2185188">
                  <a:extLst>
                    <a:ext uri="{9D8B030D-6E8A-4147-A177-3AD203B41FA5}">
                      <a16:colId xmlns:a16="http://schemas.microsoft.com/office/drawing/2014/main" val="2685287575"/>
                    </a:ext>
                  </a:extLst>
                </a:gridCol>
                <a:gridCol w="2188983">
                  <a:extLst>
                    <a:ext uri="{9D8B030D-6E8A-4147-A177-3AD203B41FA5}">
                      <a16:colId xmlns:a16="http://schemas.microsoft.com/office/drawing/2014/main" val="1710625517"/>
                    </a:ext>
                  </a:extLst>
                </a:gridCol>
              </a:tblGrid>
              <a:tr h="291262">
                <a:tc>
                  <a:txBody>
                    <a:bodyPr/>
                    <a:lstStyle/>
                    <a:p>
                      <a:pPr algn="ctr" fontAlgn="base">
                        <a:lnSpc>
                          <a:spcPts val="2175"/>
                        </a:lnSpc>
                      </a:pPr>
                      <a:r>
                        <a:rPr lang="en-GB" sz="1800" b="1">
                          <a:solidFill>
                            <a:schemeClr val="tx1"/>
                          </a:solidFill>
                          <a:effectLst/>
                          <a:latin typeface="Aptos"/>
                        </a:rPr>
                        <a:t>OCT 24</a:t>
                      </a:r>
                    </a:p>
                  </a:txBody>
                  <a:tcPr anchor="ctr">
                    <a:lnL w="12700" cap="flat" cmpd="sng" algn="ctr">
                      <a:noFill/>
                      <a:prstDash val="lg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NOV 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DEC 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JAN 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FEB 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119283951"/>
                  </a:ext>
                </a:extLst>
              </a:tr>
              <a:tr h="0">
                <a:tc>
                  <a:txBody>
                    <a:bodyPr/>
                    <a:lstStyle/>
                    <a:p>
                      <a:pPr lvl="0" algn="ctr">
                        <a:lnSpc>
                          <a:spcPts val="1350"/>
                        </a:lnSpc>
                        <a:buNone/>
                      </a:pPr>
                      <a:r>
                        <a:rPr lang="en-GB" sz="1100" b="1">
                          <a:solidFill>
                            <a:srgbClr val="FF0000"/>
                          </a:solidFill>
                          <a:effectLst/>
                          <a:latin typeface="Avenir Next LT Pro"/>
                        </a:rPr>
                        <a:t>15th October </a:t>
                      </a:r>
                      <a:endParaRPr lang="en-US" b="1">
                        <a:solidFill>
                          <a:srgbClr val="FF0000"/>
                        </a:solidFill>
                      </a:endParaRPr>
                    </a:p>
                    <a:p>
                      <a:pPr lvl="0" algn="ctr">
                        <a:lnSpc>
                          <a:spcPts val="1350"/>
                        </a:lnSpc>
                        <a:buNone/>
                      </a:pPr>
                      <a:r>
                        <a:rPr lang="en-GB" sz="1100">
                          <a:solidFill>
                            <a:schemeClr val="tx1"/>
                          </a:solidFill>
                          <a:effectLst/>
                          <a:latin typeface="Avenir Next LT Pro"/>
                        </a:rPr>
                        <a:t>Applications Open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26th November</a:t>
                      </a:r>
                    </a:p>
                    <a:p>
                      <a:pPr lvl="0" algn="ctr">
                        <a:lnSpc>
                          <a:spcPts val="1350"/>
                        </a:lnSpc>
                        <a:buNone/>
                      </a:pPr>
                      <a:r>
                        <a:rPr lang="en-GB" sz="1100">
                          <a:solidFill>
                            <a:schemeClr val="tx1"/>
                          </a:solidFill>
                          <a:effectLst/>
                          <a:latin typeface="Avenir Next LT Pro"/>
                        </a:rPr>
                        <a:t> Applications close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Mid December</a:t>
                      </a:r>
                    </a:p>
                    <a:p>
                      <a:pPr lvl="0" algn="ctr">
                        <a:lnSpc>
                          <a:spcPts val="1350"/>
                        </a:lnSpc>
                        <a:buNone/>
                      </a:pPr>
                      <a:r>
                        <a:rPr lang="en-GB" sz="1100">
                          <a:solidFill>
                            <a:schemeClr val="tx1"/>
                          </a:solidFill>
                          <a:effectLst/>
                          <a:latin typeface="Avenir Next LT Pro"/>
                        </a:rPr>
                        <a:t>Sift outcomes </a:t>
                      </a:r>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Early Jan: </a:t>
                      </a:r>
                      <a:r>
                        <a:rPr lang="en-GB" sz="1100">
                          <a:solidFill>
                            <a:srgbClr val="FF0000"/>
                          </a:solidFill>
                          <a:effectLst/>
                          <a:latin typeface="Avenir Next LT Pro"/>
                        </a:rPr>
                        <a:t> </a:t>
                      </a:r>
                      <a:r>
                        <a:rPr lang="en-GB" sz="1100">
                          <a:solidFill>
                            <a:schemeClr val="tx1"/>
                          </a:solidFill>
                          <a:effectLst/>
                          <a:latin typeface="Avenir Next LT Pro"/>
                        </a:rPr>
                        <a:t>Expert Panel </a:t>
                      </a:r>
                    </a:p>
                    <a:p>
                      <a:pPr lvl="0" algn="ctr">
                        <a:lnSpc>
                          <a:spcPts val="1350"/>
                        </a:lnSpc>
                        <a:buNone/>
                      </a:pPr>
                      <a:r>
                        <a:rPr lang="en-GB" sz="1100" b="1">
                          <a:solidFill>
                            <a:srgbClr val="FF0000"/>
                          </a:solidFill>
                          <a:effectLst/>
                          <a:latin typeface="Avenir Next LT Pro"/>
                        </a:rPr>
                        <a:t>Mid Jan</a:t>
                      </a:r>
                      <a:r>
                        <a:rPr lang="en-GB" sz="1100">
                          <a:solidFill>
                            <a:srgbClr val="FF0000"/>
                          </a:solidFill>
                          <a:effectLst/>
                          <a:latin typeface="Avenir Next LT Pro"/>
                        </a:rPr>
                        <a:t> </a:t>
                      </a:r>
                      <a:r>
                        <a:rPr lang="en-GB" sz="1100">
                          <a:solidFill>
                            <a:schemeClr val="tx1"/>
                          </a:solidFill>
                          <a:effectLst/>
                          <a:latin typeface="Avenir Next LT Pro"/>
                        </a:rPr>
                        <a:t>– Final Awards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5th February</a:t>
                      </a:r>
                      <a:endParaRPr lang="en-GB" b="1">
                        <a:solidFill>
                          <a:srgbClr val="FF0000"/>
                        </a:solidFill>
                      </a:endParaRPr>
                    </a:p>
                    <a:p>
                      <a:pPr lvl="0" algn="ctr">
                        <a:lnSpc>
                          <a:spcPts val="1350"/>
                        </a:lnSpc>
                        <a:buNone/>
                      </a:pPr>
                      <a:r>
                        <a:rPr lang="en-GB" sz="1100">
                          <a:solidFill>
                            <a:schemeClr val="tx1"/>
                          </a:solidFill>
                          <a:effectLst/>
                          <a:latin typeface="Avenir Next LT Pro"/>
                        </a:rPr>
                        <a:t> Granting period begins</a:t>
                      </a:r>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38839758"/>
                  </a:ext>
                </a:extLst>
              </a:tr>
            </a:tbl>
          </a:graphicData>
        </a:graphic>
      </p:graphicFrame>
      <p:sp>
        <p:nvSpPr>
          <p:cNvPr id="11" name="TextBox 10">
            <a:extLst>
              <a:ext uri="{FF2B5EF4-FFF2-40B4-BE49-F238E27FC236}">
                <a16:creationId xmlns:a16="http://schemas.microsoft.com/office/drawing/2014/main" id="{CD77BDFE-5458-C5B5-6AA3-8D8FA149F37C}"/>
              </a:ext>
            </a:extLst>
          </p:cNvPr>
          <p:cNvSpPr txBox="1"/>
          <p:nvPr/>
        </p:nvSpPr>
        <p:spPr>
          <a:xfrm>
            <a:off x="631132" y="5157143"/>
            <a:ext cx="10929735" cy="523220"/>
          </a:xfrm>
          <a:prstGeom prst="rect">
            <a:avLst/>
          </a:prstGeom>
          <a:noFill/>
        </p:spPr>
        <p:txBody>
          <a:bodyPr wrap="square" lIns="91440" tIns="45720" rIns="91440" bIns="45720" anchor="t">
            <a:spAutoFit/>
          </a:bodyPr>
          <a:lstStyle/>
          <a:p>
            <a:r>
              <a:rPr lang="en-GB" sz="1400" dirty="0">
                <a:latin typeface="Avenir Next LT Pro Light"/>
              </a:rPr>
              <a:t>You can find a full list of example research projects </a:t>
            </a:r>
            <a:r>
              <a:rPr lang="en-GB" sz="1400" dirty="0">
                <a:solidFill>
                  <a:srgbClr val="FF0000"/>
                </a:solidFill>
                <a:latin typeface="Avenir Next LT Pro Light"/>
                <a:hlinkClick r:id="rId3">
                  <a:extLst>
                    <a:ext uri="{A12FA001-AC4F-418D-AE19-62706E023703}">
                      <ahyp:hlinkClr xmlns:ahyp="http://schemas.microsoft.com/office/drawing/2018/hyperlinkcolor" val="tx"/>
                    </a:ext>
                  </a:extLst>
                </a:hlinkClick>
              </a:rPr>
              <a:t>online</a:t>
            </a:r>
            <a:r>
              <a:rPr lang="en-GB" sz="1400" dirty="0">
                <a:latin typeface="Avenir Next LT Pro Light"/>
              </a:rPr>
              <a:t>. </a:t>
            </a:r>
            <a:r>
              <a:rPr lang="en-GB" sz="1400" i="1" dirty="0">
                <a:latin typeface="Avenir Next LT Pro Light"/>
              </a:rPr>
              <a:t>Please note this list is not exhaustive, and we are open to projects that are relevant to the overall research agenda..</a:t>
            </a:r>
          </a:p>
        </p:txBody>
      </p:sp>
    </p:spTree>
    <p:extLst>
      <p:ext uri="{BB962C8B-B14F-4D97-AF65-F5344CB8AC3E}">
        <p14:creationId xmlns:p14="http://schemas.microsoft.com/office/powerpoint/2010/main" val="3343043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96A74-0FBB-CAB5-7846-250B9698ADB4}"/>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49041CD6-AC50-C314-5A2C-97B224421DDB}"/>
              </a:ext>
            </a:extLst>
          </p:cNvPr>
          <p:cNvPicPr>
            <a:picLocks noChangeAspect="1"/>
          </p:cNvPicPr>
          <p:nvPr/>
        </p:nvPicPr>
        <p:blipFill rotWithShape="1">
          <a:blip r:embed="rId2"/>
          <a:srcRect b="51810"/>
          <a:stretch/>
        </p:blipFill>
        <p:spPr>
          <a:xfrm>
            <a:off x="109438" y="86161"/>
            <a:ext cx="877389" cy="422818"/>
          </a:xfrm>
          <a:prstGeom prst="rect">
            <a:avLst/>
          </a:prstGeom>
        </p:spPr>
      </p:pic>
      <p:sp>
        <p:nvSpPr>
          <p:cNvPr id="6" name="TextBox 5">
            <a:extLst>
              <a:ext uri="{FF2B5EF4-FFF2-40B4-BE49-F238E27FC236}">
                <a16:creationId xmlns:a16="http://schemas.microsoft.com/office/drawing/2014/main" id="{44C4A85C-B560-0621-55BB-9916F7394A99}"/>
              </a:ext>
            </a:extLst>
          </p:cNvPr>
          <p:cNvSpPr txBox="1"/>
          <p:nvPr/>
        </p:nvSpPr>
        <p:spPr>
          <a:xfrm>
            <a:off x="8665882" y="126999"/>
            <a:ext cx="34364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rgbClr val="FF0000"/>
                </a:solidFill>
                <a:latin typeface="Avenir Next LT Pro Light"/>
              </a:rPr>
              <a:t>Indicative Project Examples</a:t>
            </a:r>
          </a:p>
          <a:p>
            <a:pPr algn="r"/>
            <a:endParaRPr lang="en-US"/>
          </a:p>
        </p:txBody>
      </p:sp>
      <p:graphicFrame>
        <p:nvGraphicFramePr>
          <p:cNvPr id="8" name="Table 7">
            <a:extLst>
              <a:ext uri="{FF2B5EF4-FFF2-40B4-BE49-F238E27FC236}">
                <a16:creationId xmlns:a16="http://schemas.microsoft.com/office/drawing/2014/main" id="{7DB1681B-3650-23A9-AE52-021E8623854E}"/>
              </a:ext>
            </a:extLst>
          </p:cNvPr>
          <p:cNvGraphicFramePr>
            <a:graphicFrameLocks noGrp="1"/>
          </p:cNvGraphicFramePr>
          <p:nvPr>
            <p:extLst>
              <p:ext uri="{D42A27DB-BD31-4B8C-83A1-F6EECF244321}">
                <p14:modId xmlns:p14="http://schemas.microsoft.com/office/powerpoint/2010/main" val="1479379039"/>
              </p:ext>
            </p:extLst>
          </p:nvPr>
        </p:nvGraphicFramePr>
        <p:xfrm>
          <a:off x="664128" y="1628862"/>
          <a:ext cx="10899741" cy="3409354"/>
        </p:xfrm>
        <a:graphic>
          <a:graphicData uri="http://schemas.openxmlformats.org/drawingml/2006/table">
            <a:tbl>
              <a:tblPr firstRow="1" bandRow="1">
                <a:tableStyleId>{5C22544A-7EE6-4342-B048-85BDC9FD1C3A}</a:tableStyleId>
              </a:tblPr>
              <a:tblGrid>
                <a:gridCol w="1134674">
                  <a:extLst>
                    <a:ext uri="{9D8B030D-6E8A-4147-A177-3AD203B41FA5}">
                      <a16:colId xmlns:a16="http://schemas.microsoft.com/office/drawing/2014/main" val="2198486606"/>
                    </a:ext>
                  </a:extLst>
                </a:gridCol>
                <a:gridCol w="1374715">
                  <a:extLst>
                    <a:ext uri="{9D8B030D-6E8A-4147-A177-3AD203B41FA5}">
                      <a16:colId xmlns:a16="http://schemas.microsoft.com/office/drawing/2014/main" val="584543132"/>
                    </a:ext>
                  </a:extLst>
                </a:gridCol>
                <a:gridCol w="1934065">
                  <a:extLst>
                    <a:ext uri="{9D8B030D-6E8A-4147-A177-3AD203B41FA5}">
                      <a16:colId xmlns:a16="http://schemas.microsoft.com/office/drawing/2014/main" val="3286397705"/>
                    </a:ext>
                  </a:extLst>
                </a:gridCol>
                <a:gridCol w="2974543">
                  <a:extLst>
                    <a:ext uri="{9D8B030D-6E8A-4147-A177-3AD203B41FA5}">
                      <a16:colId xmlns:a16="http://schemas.microsoft.com/office/drawing/2014/main" val="1678114541"/>
                    </a:ext>
                  </a:extLst>
                </a:gridCol>
                <a:gridCol w="3481744">
                  <a:extLst>
                    <a:ext uri="{9D8B030D-6E8A-4147-A177-3AD203B41FA5}">
                      <a16:colId xmlns:a16="http://schemas.microsoft.com/office/drawing/2014/main" val="355024399"/>
                    </a:ext>
                  </a:extLst>
                </a:gridCol>
              </a:tblGrid>
              <a:tr h="444434">
                <a:tc>
                  <a:txBody>
                    <a:bodyPr/>
                    <a:lstStyle/>
                    <a:p>
                      <a:endParaRPr lang="en-US" sz="140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sz="140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sz="140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2">
                          <a:lumMod val="50000"/>
                        </a:schemeClr>
                      </a:solidFill>
                      <a:prstDash val="lgDash"/>
                      <a:round/>
                      <a:headEnd type="none" w="med" len="med"/>
                      <a:tailEnd type="none" w="med" len="med"/>
                    </a:lnB>
                    <a:solidFill>
                      <a:schemeClr val="bg1"/>
                    </a:solidFill>
                  </a:tcPr>
                </a:tc>
                <a:tc>
                  <a:txBody>
                    <a:bodyPr/>
                    <a:lstStyle/>
                    <a:p>
                      <a:pPr algn="ctr"/>
                      <a:r>
                        <a:rPr lang="en-US" sz="1400" i="1">
                          <a:solidFill>
                            <a:schemeClr val="tx1"/>
                          </a:solidFill>
                        </a:rPr>
                        <a:t>Project idea</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2">
                          <a:lumMod val="50000"/>
                        </a:schemeClr>
                      </a:solidFill>
                      <a:prstDash val="lgDash"/>
                      <a:round/>
                      <a:headEnd type="none" w="med" len="med"/>
                      <a:tailEnd type="none" w="med" len="med"/>
                    </a:lnB>
                    <a:solidFill>
                      <a:schemeClr val="bg1"/>
                    </a:solidFill>
                  </a:tcPr>
                </a:tc>
                <a:tc>
                  <a:txBody>
                    <a:bodyPr/>
                    <a:lstStyle/>
                    <a:p>
                      <a:pPr algn="ctr"/>
                      <a:r>
                        <a:rPr lang="en-US" sz="1400" i="1">
                          <a:solidFill>
                            <a:schemeClr val="tx1"/>
                          </a:solidFill>
                        </a:rPr>
                        <a:t>Why it matters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2">
                          <a:lumMod val="50000"/>
                        </a:schemeClr>
                      </a:solidFill>
                      <a:prstDash val="lgDash"/>
                      <a:round/>
                      <a:headEnd type="none" w="med" len="med"/>
                      <a:tailEnd type="none" w="med" len="med"/>
                    </a:lnB>
                    <a:solidFill>
                      <a:schemeClr val="bg1"/>
                    </a:solidFill>
                  </a:tcPr>
                </a:tc>
                <a:extLst>
                  <a:ext uri="{0D108BD9-81ED-4DB2-BD59-A6C34878D82A}">
                    <a16:rowId xmlns:a16="http://schemas.microsoft.com/office/drawing/2014/main" val="2480849758"/>
                  </a:ext>
                </a:extLst>
              </a:tr>
              <a:tr h="1132392">
                <a:tc>
                  <a:txBody>
                    <a:bodyPr/>
                    <a:lstStyle/>
                    <a:p>
                      <a:pPr algn="ctr"/>
                      <a:r>
                        <a:rPr lang="en-US" sz="1400" b="1" i="1">
                          <a:latin typeface="Avenir Next LT Pro" panose="020B0504020202020204" pitchFamily="34" charset="77"/>
                        </a:rPr>
                        <a:t>SECTOR SPECIFIC</a:t>
                      </a:r>
                    </a:p>
                  </a:txBody>
                  <a:tcPr vert="vert270" anchor="ctr">
                    <a:lnL w="12700" cap="flat" cmpd="sng" algn="ctr">
                      <a:solidFill>
                        <a:schemeClr val="bg2">
                          <a:lumMod val="50000"/>
                        </a:schemeClr>
                      </a:solidFill>
                      <a:prstDash val="lgDash"/>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2">
                          <a:lumMod val="50000"/>
                        </a:schemeClr>
                      </a:solidFill>
                      <a:prstDash val="lgDash"/>
                      <a:round/>
                      <a:headEnd type="none" w="med" len="med"/>
                      <a:tailEnd type="none" w="med" len="med"/>
                    </a:lnT>
                    <a:lnB w="12700" cap="flat" cmpd="sng" algn="ctr">
                      <a:solidFill>
                        <a:schemeClr val="bg2">
                          <a:lumMod val="50000"/>
                        </a:schemeClr>
                      </a:solidFill>
                      <a:prstDash val="lgDash"/>
                      <a:round/>
                      <a:headEnd type="none" w="med" len="med"/>
                      <a:tailEnd type="none" w="med" len="med"/>
                    </a:lnB>
                  </a:tcPr>
                </a:tc>
                <a:tc>
                  <a:txBody>
                    <a:bodyPr/>
                    <a:lstStyle/>
                    <a:p>
                      <a:endParaRPr lang="en-US" sz="1400">
                        <a:latin typeface="Avenir Next LT Pro" panose="020B0504020202020204" pitchFamily="34" charset="77"/>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2">
                          <a:lumMod val="50000"/>
                        </a:schemeClr>
                      </a:solidFill>
                      <a:prstDash val="lgDash"/>
                      <a:round/>
                      <a:headEnd type="none" w="med" len="med"/>
                      <a:tailEnd type="none" w="med" len="med"/>
                    </a:lnT>
                    <a:lnB w="12700" cap="flat" cmpd="sng" algn="ctr">
                      <a:solidFill>
                        <a:schemeClr val="bg2">
                          <a:lumMod val="50000"/>
                        </a:schemeClr>
                      </a:solidFill>
                      <a:prstDash val="lgDash"/>
                      <a:round/>
                      <a:headEnd type="none" w="med" len="med"/>
                      <a:tailEnd type="none" w="med" len="med"/>
                    </a:lnB>
                    <a:solidFill>
                      <a:schemeClr val="bg1"/>
                    </a:solidFill>
                  </a:tcPr>
                </a:tc>
                <a:tc>
                  <a:txBody>
                    <a:bodyPr/>
                    <a:lstStyle/>
                    <a:p>
                      <a:pPr algn="ctr"/>
                      <a:r>
                        <a:rPr lang="en-US" sz="1400" b="1" i="0">
                          <a:latin typeface="Avenir Next LT Pro" panose="020B0504020202020204" pitchFamily="34" charset="77"/>
                        </a:rPr>
                        <a:t>Finance and Insurance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2">
                          <a:lumMod val="50000"/>
                        </a:schemeClr>
                      </a:solidFill>
                      <a:prstDash val="lgDash"/>
                      <a:round/>
                      <a:headEnd type="none" w="med" len="med"/>
                      <a:tailEnd type="none" w="med" len="med"/>
                    </a:lnT>
                    <a:lnB w="12700" cap="flat" cmpd="sng" algn="ctr">
                      <a:solidFill>
                        <a:schemeClr val="bg2">
                          <a:lumMod val="50000"/>
                        </a:schemeClr>
                      </a:solidFill>
                      <a:prstDash val="lgDash"/>
                      <a:round/>
                      <a:headEnd type="none" w="med" len="med"/>
                      <a:tailEnd type="none" w="med" len="med"/>
                    </a:lnB>
                    <a:solidFill>
                      <a:schemeClr val="accent3">
                        <a:lumMod val="20000"/>
                        <a:lumOff val="80000"/>
                      </a:schemeClr>
                    </a:solidFill>
                  </a:tcPr>
                </a:tc>
                <a:tc>
                  <a:txBody>
                    <a:bodyPr/>
                    <a:lstStyle/>
                    <a:p>
                      <a:pPr algn="ctr"/>
                      <a:r>
                        <a:rPr lang="en-US" sz="1400" b="0" i="0">
                          <a:latin typeface="Avenir Next LT Pro" panose="020B0504020202020204" pitchFamily="34" charset="77"/>
                        </a:rPr>
                        <a:t>Develop AI tools to detect market manipulation and assess systemic financial risks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2">
                          <a:lumMod val="50000"/>
                        </a:schemeClr>
                      </a:solidFill>
                      <a:prstDash val="lgDash"/>
                      <a:round/>
                      <a:headEnd type="none" w="med" len="med"/>
                      <a:tailEnd type="none" w="med" len="med"/>
                    </a:lnT>
                    <a:lnB w="12700" cap="flat" cmpd="sng" algn="ctr">
                      <a:solidFill>
                        <a:schemeClr val="bg2">
                          <a:lumMod val="50000"/>
                        </a:schemeClr>
                      </a:solidFill>
                      <a:prstDash val="lgDash"/>
                      <a:round/>
                      <a:headEnd type="none" w="med" len="med"/>
                      <a:tailEnd type="none" w="med" len="med"/>
                    </a:lnB>
                    <a:solidFill>
                      <a:schemeClr val="bg2"/>
                    </a:solidFill>
                  </a:tcPr>
                </a:tc>
                <a:tc>
                  <a:txBody>
                    <a:bodyPr/>
                    <a:lstStyle/>
                    <a:p>
                      <a:pPr algn="ctr"/>
                      <a:r>
                        <a:rPr lang="en-US" sz="1400" b="0" i="0">
                          <a:latin typeface="Avenir Next LT Pro" panose="020B0504020202020204" pitchFamily="34" charset="77"/>
                        </a:rPr>
                        <a:t>Enhances financial stability and resilience by proactively identifying AI-driven risks, such as collusion or large-scale coordinated failures</a:t>
                      </a:r>
                    </a:p>
                  </a:txBody>
                  <a:tcPr anchor="ctr">
                    <a:lnL w="76200" cap="flat" cmpd="sng" algn="ctr">
                      <a:solidFill>
                        <a:schemeClr val="bg1"/>
                      </a:solidFill>
                      <a:prstDash val="solid"/>
                      <a:round/>
                      <a:headEnd type="none" w="med" len="med"/>
                      <a:tailEnd type="none" w="med" len="med"/>
                    </a:lnL>
                    <a:lnR w="12700" cap="flat" cmpd="sng" algn="ctr">
                      <a:solidFill>
                        <a:schemeClr val="bg2">
                          <a:lumMod val="50000"/>
                        </a:schemeClr>
                      </a:solidFill>
                      <a:prstDash val="lgDash"/>
                      <a:round/>
                      <a:headEnd type="none" w="med" len="med"/>
                      <a:tailEnd type="none" w="med" len="med"/>
                    </a:lnR>
                    <a:lnT w="12700" cap="flat" cmpd="sng" algn="ctr">
                      <a:solidFill>
                        <a:schemeClr val="bg2">
                          <a:lumMod val="50000"/>
                        </a:schemeClr>
                      </a:solidFill>
                      <a:prstDash val="lgDash"/>
                      <a:round/>
                      <a:headEnd type="none" w="med" len="med"/>
                      <a:tailEnd type="none" w="med" len="med"/>
                    </a:lnT>
                    <a:lnB w="12700" cap="flat" cmpd="sng" algn="ctr">
                      <a:solidFill>
                        <a:schemeClr val="bg2">
                          <a:lumMod val="50000"/>
                        </a:schemeClr>
                      </a:solidFill>
                      <a:prstDash val="lgDash"/>
                      <a:round/>
                      <a:headEnd type="none" w="med" len="med"/>
                      <a:tailEnd type="none" w="med" len="med"/>
                    </a:lnB>
                    <a:solidFill>
                      <a:schemeClr val="bg2"/>
                    </a:solidFill>
                  </a:tcPr>
                </a:tc>
                <a:extLst>
                  <a:ext uri="{0D108BD9-81ED-4DB2-BD59-A6C34878D82A}">
                    <a16:rowId xmlns:a16="http://schemas.microsoft.com/office/drawing/2014/main" val="3486133960"/>
                  </a:ext>
                </a:extLst>
              </a:tr>
              <a:tr h="444434">
                <a:tc>
                  <a:txBody>
                    <a:bodyPr/>
                    <a:lstStyle/>
                    <a:p>
                      <a:pPr algn="ctr"/>
                      <a:endParaRPr lang="en-US" sz="1400" b="1" i="1">
                        <a:latin typeface="Avenir Next LT Pro" panose="020B0504020202020204" pitchFamily="34" charset="77"/>
                      </a:endParaRPr>
                    </a:p>
                  </a:txBody>
                  <a:tcPr vert="vert27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2">
                          <a:lumMod val="50000"/>
                        </a:schemeClr>
                      </a:solidFill>
                      <a:prstDash val="lgDash"/>
                      <a:round/>
                      <a:headEnd type="none" w="med" len="med"/>
                      <a:tailEnd type="none" w="med" len="med"/>
                    </a:lnT>
                    <a:lnB w="12700" cap="flat" cmpd="sng" algn="ctr">
                      <a:solidFill>
                        <a:schemeClr val="bg2">
                          <a:lumMod val="50000"/>
                        </a:schemeClr>
                      </a:solidFill>
                      <a:prstDash val="lgDash"/>
                      <a:round/>
                      <a:headEnd type="none" w="med" len="med"/>
                      <a:tailEnd type="none" w="med" len="med"/>
                    </a:lnB>
                    <a:solidFill>
                      <a:schemeClr val="bg1"/>
                    </a:solidFill>
                  </a:tcPr>
                </a:tc>
                <a:tc>
                  <a:txBody>
                    <a:bodyPr/>
                    <a:lstStyle/>
                    <a:p>
                      <a:endParaRPr lang="en-US" sz="1400">
                        <a:latin typeface="Avenir Next LT Pro" panose="020B0504020202020204" pitchFamily="34" charset="77"/>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2">
                          <a:lumMod val="50000"/>
                        </a:schemeClr>
                      </a:solidFill>
                      <a:prstDash val="lgDash"/>
                      <a:round/>
                      <a:headEnd type="none" w="med" len="med"/>
                      <a:tailEnd type="none" w="med" len="med"/>
                    </a:lnT>
                    <a:lnB w="12700" cap="flat" cmpd="sng" algn="ctr">
                      <a:solidFill>
                        <a:schemeClr val="bg2">
                          <a:lumMod val="50000"/>
                        </a:schemeClr>
                      </a:solidFill>
                      <a:prstDash val="lgDash"/>
                      <a:round/>
                      <a:headEnd type="none" w="med" len="med"/>
                      <a:tailEnd type="none" w="med" len="med"/>
                    </a:lnB>
                    <a:solidFill>
                      <a:schemeClr val="bg1"/>
                    </a:solidFill>
                  </a:tcPr>
                </a:tc>
                <a:tc>
                  <a:txBody>
                    <a:bodyPr/>
                    <a:lstStyle/>
                    <a:p>
                      <a:pPr algn="ctr"/>
                      <a:endParaRPr lang="en-US" sz="1400" b="1" i="0">
                        <a:latin typeface="Avenir Next LT Pro" panose="020B0504020202020204" pitchFamily="34" charset="77"/>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2">
                          <a:lumMod val="50000"/>
                        </a:schemeClr>
                      </a:solidFill>
                      <a:prstDash val="lgDash"/>
                      <a:round/>
                      <a:headEnd type="none" w="med" len="med"/>
                      <a:tailEnd type="none" w="med" len="med"/>
                    </a:lnT>
                    <a:lnB w="12700" cap="flat" cmpd="sng" algn="ctr">
                      <a:solidFill>
                        <a:schemeClr val="bg2">
                          <a:lumMod val="50000"/>
                        </a:schemeClr>
                      </a:solidFill>
                      <a:prstDash val="lgDash"/>
                      <a:round/>
                      <a:headEnd type="none" w="med" len="med"/>
                      <a:tailEnd type="none" w="med" len="med"/>
                    </a:lnB>
                    <a:solidFill>
                      <a:schemeClr val="bg1"/>
                    </a:solidFill>
                  </a:tcPr>
                </a:tc>
                <a:tc>
                  <a:txBody>
                    <a:bodyPr/>
                    <a:lstStyle/>
                    <a:p>
                      <a:pPr algn="ctr"/>
                      <a:endParaRPr lang="en-US" sz="1400" b="0" i="0">
                        <a:latin typeface="Avenir Next LT Pro" panose="020B0504020202020204" pitchFamily="34" charset="77"/>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2">
                          <a:lumMod val="50000"/>
                        </a:schemeClr>
                      </a:solidFill>
                      <a:prstDash val="lgDash"/>
                      <a:round/>
                      <a:headEnd type="none" w="med" len="med"/>
                      <a:tailEnd type="none" w="med" len="med"/>
                    </a:lnT>
                    <a:lnB w="12700" cap="flat" cmpd="sng" algn="ctr">
                      <a:solidFill>
                        <a:schemeClr val="bg2">
                          <a:lumMod val="50000"/>
                        </a:schemeClr>
                      </a:solidFill>
                      <a:prstDash val="lgDash"/>
                      <a:round/>
                      <a:headEnd type="none" w="med" len="med"/>
                      <a:tailEnd type="none" w="med" len="med"/>
                    </a:lnB>
                    <a:solidFill>
                      <a:schemeClr val="bg1"/>
                    </a:solidFill>
                  </a:tcPr>
                </a:tc>
                <a:tc>
                  <a:txBody>
                    <a:bodyPr/>
                    <a:lstStyle/>
                    <a:p>
                      <a:pPr algn="ctr"/>
                      <a:endParaRPr lang="en-US" sz="1400" b="0" i="0">
                        <a:latin typeface="Avenir Next LT Pro" panose="020B0504020202020204" pitchFamily="34" charset="77"/>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2">
                          <a:lumMod val="50000"/>
                        </a:schemeClr>
                      </a:solidFill>
                      <a:prstDash val="lgDash"/>
                      <a:round/>
                      <a:headEnd type="none" w="med" len="med"/>
                      <a:tailEnd type="none" w="med" len="med"/>
                    </a:lnT>
                    <a:lnB w="12700" cap="flat" cmpd="sng" algn="ctr">
                      <a:solidFill>
                        <a:schemeClr val="bg2">
                          <a:lumMod val="50000"/>
                        </a:schemeClr>
                      </a:solidFill>
                      <a:prstDash val="lgDash"/>
                      <a:round/>
                      <a:headEnd type="none" w="med" len="med"/>
                      <a:tailEnd type="none" w="med" len="med"/>
                    </a:lnB>
                    <a:solidFill>
                      <a:schemeClr val="bg1"/>
                    </a:solidFill>
                  </a:tcPr>
                </a:tc>
                <a:extLst>
                  <a:ext uri="{0D108BD9-81ED-4DB2-BD59-A6C34878D82A}">
                    <a16:rowId xmlns:a16="http://schemas.microsoft.com/office/drawing/2014/main" val="2194150518"/>
                  </a:ext>
                </a:extLst>
              </a:tr>
              <a:tr h="1388094">
                <a:tc>
                  <a:txBody>
                    <a:bodyPr/>
                    <a:lstStyle/>
                    <a:p>
                      <a:pPr algn="ctr"/>
                      <a:r>
                        <a:rPr lang="en-US" sz="1400" b="1" i="1">
                          <a:latin typeface="Avenir Next LT Pro" panose="020B0504020202020204" pitchFamily="34" charset="77"/>
                        </a:rPr>
                        <a:t>CROSS-CUTTING</a:t>
                      </a:r>
                    </a:p>
                  </a:txBody>
                  <a:tcPr vert="vert270" anchor="ctr">
                    <a:lnL w="12700" cap="flat" cmpd="sng" algn="ctr">
                      <a:solidFill>
                        <a:schemeClr val="bg2">
                          <a:lumMod val="50000"/>
                        </a:schemeClr>
                      </a:solidFill>
                      <a:prstDash val="lgDash"/>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2">
                          <a:lumMod val="50000"/>
                        </a:schemeClr>
                      </a:solidFill>
                      <a:prstDash val="lgDash"/>
                      <a:round/>
                      <a:headEnd type="none" w="med" len="med"/>
                      <a:tailEnd type="none" w="med" len="med"/>
                    </a:lnT>
                    <a:lnB w="12700" cap="flat" cmpd="sng" algn="ctr">
                      <a:solidFill>
                        <a:schemeClr val="bg2">
                          <a:lumMod val="50000"/>
                        </a:schemeClr>
                      </a:solidFill>
                      <a:prstDash val="lgDash"/>
                      <a:round/>
                      <a:headEnd type="none" w="med" len="med"/>
                      <a:tailEnd type="none" w="med" len="med"/>
                    </a:lnB>
                  </a:tcPr>
                </a:tc>
                <a:tc>
                  <a:txBody>
                    <a:bodyPr/>
                    <a:lstStyle/>
                    <a:p>
                      <a:endParaRPr lang="en-US" sz="1400">
                        <a:latin typeface="Avenir Next LT Pro" panose="020B0504020202020204" pitchFamily="34" charset="77"/>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2">
                          <a:lumMod val="50000"/>
                        </a:schemeClr>
                      </a:solidFill>
                      <a:prstDash val="lgDash"/>
                      <a:round/>
                      <a:headEnd type="none" w="med" len="med"/>
                      <a:tailEnd type="none" w="med" len="med"/>
                    </a:lnT>
                    <a:lnB w="12700" cap="flat" cmpd="sng" algn="ctr">
                      <a:solidFill>
                        <a:schemeClr val="bg2">
                          <a:lumMod val="50000"/>
                        </a:schemeClr>
                      </a:solidFill>
                      <a:prstDash val="lgDash"/>
                      <a:round/>
                      <a:headEnd type="none" w="med" len="med"/>
                      <a:tailEnd type="none" w="med" len="med"/>
                    </a:lnB>
                    <a:solidFill>
                      <a:schemeClr val="bg1"/>
                    </a:solidFill>
                  </a:tcPr>
                </a:tc>
                <a:tc>
                  <a:txBody>
                    <a:bodyPr/>
                    <a:lstStyle/>
                    <a:p>
                      <a:pPr algn="ctr"/>
                      <a:r>
                        <a:rPr lang="en-US" sz="1400" b="1" i="0">
                          <a:latin typeface="Avenir Next LT Pro" panose="020B0504020202020204" pitchFamily="34" charset="77"/>
                        </a:rPr>
                        <a:t>Risk Monitoring Systems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2">
                          <a:lumMod val="50000"/>
                        </a:schemeClr>
                      </a:solidFill>
                      <a:prstDash val="lgDash"/>
                      <a:round/>
                      <a:headEnd type="none" w="med" len="med"/>
                      <a:tailEnd type="none" w="med" len="med"/>
                    </a:lnT>
                    <a:lnB w="12700" cap="flat" cmpd="sng" algn="ctr">
                      <a:solidFill>
                        <a:schemeClr val="bg2">
                          <a:lumMod val="50000"/>
                        </a:schemeClr>
                      </a:solidFill>
                      <a:prstDash val="lgDash"/>
                      <a:round/>
                      <a:headEnd type="none" w="med" len="med"/>
                      <a:tailEnd type="none" w="med" len="med"/>
                    </a:lnB>
                    <a:solidFill>
                      <a:schemeClr val="tx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a:latin typeface="Avenir Next LT Pro" panose="020B0504020202020204" pitchFamily="34" charset="77"/>
                        </a:rPr>
                        <a:t>Build tools for real-time AI risk tracking across sectors, incorporating incident reporting and scenario analysis.</a:t>
                      </a:r>
                      <a:endParaRPr lang="en-US" sz="1400" b="0" i="0">
                        <a:latin typeface="Avenir Next LT Pro" panose="020B0504020202020204" pitchFamily="34" charset="77"/>
                      </a:endParaRPr>
                    </a:p>
                    <a:p>
                      <a:pPr algn="ctr"/>
                      <a:endParaRPr lang="en-US" sz="1400" b="0" i="0">
                        <a:latin typeface="Avenir Next LT Pro" panose="020B0504020202020204" pitchFamily="34" charset="77"/>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2">
                          <a:lumMod val="50000"/>
                        </a:schemeClr>
                      </a:solidFill>
                      <a:prstDash val="lgDash"/>
                      <a:round/>
                      <a:headEnd type="none" w="med" len="med"/>
                      <a:tailEnd type="none" w="med" len="med"/>
                    </a:lnT>
                    <a:lnB w="12700" cap="flat" cmpd="sng" algn="ctr">
                      <a:solidFill>
                        <a:schemeClr val="bg2">
                          <a:lumMod val="50000"/>
                        </a:schemeClr>
                      </a:solidFill>
                      <a:prstDash val="lgDash"/>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a:latin typeface="Avenir Next LT Pro" panose="020B0504020202020204" pitchFamily="34" charset="77"/>
                        </a:rPr>
                        <a:t>Strengthens governance by enabling timely responses to AI deployment risks in critical infrastructures like healthcare, energy, and transportation.</a:t>
                      </a:r>
                    </a:p>
                    <a:p>
                      <a:pPr algn="ctr"/>
                      <a:endParaRPr lang="en-US" sz="1400" b="0" i="0">
                        <a:latin typeface="Avenir Next LT Pro" panose="020B0504020202020204" pitchFamily="34" charset="77"/>
                      </a:endParaRPr>
                    </a:p>
                  </a:txBody>
                  <a:tcPr anchor="ctr">
                    <a:lnL w="76200" cap="flat" cmpd="sng" algn="ctr">
                      <a:solidFill>
                        <a:schemeClr val="bg1"/>
                      </a:solidFill>
                      <a:prstDash val="solid"/>
                      <a:round/>
                      <a:headEnd type="none" w="med" len="med"/>
                      <a:tailEnd type="none" w="med" len="med"/>
                    </a:lnL>
                    <a:lnR w="12700" cap="flat" cmpd="sng" algn="ctr">
                      <a:solidFill>
                        <a:schemeClr val="bg2">
                          <a:lumMod val="50000"/>
                        </a:schemeClr>
                      </a:solidFill>
                      <a:prstDash val="lgDash"/>
                      <a:round/>
                      <a:headEnd type="none" w="med" len="med"/>
                      <a:tailEnd type="none" w="med" len="med"/>
                    </a:lnR>
                    <a:lnT w="12700" cap="flat" cmpd="sng" algn="ctr">
                      <a:solidFill>
                        <a:schemeClr val="bg2">
                          <a:lumMod val="50000"/>
                        </a:schemeClr>
                      </a:solidFill>
                      <a:prstDash val="lgDash"/>
                      <a:round/>
                      <a:headEnd type="none" w="med" len="med"/>
                      <a:tailEnd type="none" w="med" len="med"/>
                    </a:lnT>
                    <a:lnB w="12700" cap="flat" cmpd="sng" algn="ctr">
                      <a:solidFill>
                        <a:schemeClr val="bg2">
                          <a:lumMod val="50000"/>
                        </a:schemeClr>
                      </a:solidFill>
                      <a:prstDash val="lgDash"/>
                      <a:round/>
                      <a:headEnd type="none" w="med" len="med"/>
                      <a:tailEnd type="none" w="med" len="med"/>
                    </a:lnB>
                    <a:solidFill>
                      <a:schemeClr val="bg2"/>
                    </a:solidFill>
                  </a:tcPr>
                </a:tc>
                <a:extLst>
                  <a:ext uri="{0D108BD9-81ED-4DB2-BD59-A6C34878D82A}">
                    <a16:rowId xmlns:a16="http://schemas.microsoft.com/office/drawing/2014/main" val="2763948107"/>
                  </a:ext>
                </a:extLst>
              </a:tr>
            </a:tbl>
          </a:graphicData>
        </a:graphic>
      </p:graphicFrame>
      <p:pic>
        <p:nvPicPr>
          <p:cNvPr id="10" name="Picture 9">
            <a:extLst>
              <a:ext uri="{FF2B5EF4-FFF2-40B4-BE49-F238E27FC236}">
                <a16:creationId xmlns:a16="http://schemas.microsoft.com/office/drawing/2014/main" id="{D7114211-0B9D-4D78-E6A0-0C7194405BDE}"/>
              </a:ext>
            </a:extLst>
          </p:cNvPr>
          <p:cNvPicPr>
            <a:picLocks noChangeAspect="1"/>
          </p:cNvPicPr>
          <p:nvPr/>
        </p:nvPicPr>
        <p:blipFill>
          <a:blip r:embed="rId3"/>
          <a:stretch>
            <a:fillRect/>
          </a:stretch>
        </p:blipFill>
        <p:spPr>
          <a:xfrm>
            <a:off x="2199477" y="2291627"/>
            <a:ext cx="705977" cy="705977"/>
          </a:xfrm>
          <a:prstGeom prst="rect">
            <a:avLst/>
          </a:prstGeom>
        </p:spPr>
      </p:pic>
      <p:pic>
        <p:nvPicPr>
          <p:cNvPr id="12" name="Picture 11">
            <a:extLst>
              <a:ext uri="{FF2B5EF4-FFF2-40B4-BE49-F238E27FC236}">
                <a16:creationId xmlns:a16="http://schemas.microsoft.com/office/drawing/2014/main" id="{3E8A0A2B-2942-1D34-1DCC-657A12C14B74}"/>
              </a:ext>
            </a:extLst>
          </p:cNvPr>
          <p:cNvPicPr>
            <a:picLocks noChangeAspect="1"/>
          </p:cNvPicPr>
          <p:nvPr/>
        </p:nvPicPr>
        <p:blipFill>
          <a:blip r:embed="rId4"/>
          <a:stretch>
            <a:fillRect/>
          </a:stretch>
        </p:blipFill>
        <p:spPr>
          <a:xfrm>
            <a:off x="2199477" y="3939082"/>
            <a:ext cx="705977" cy="705977"/>
          </a:xfrm>
          <a:prstGeom prst="rect">
            <a:avLst/>
          </a:prstGeom>
        </p:spPr>
      </p:pic>
      <p:sp>
        <p:nvSpPr>
          <p:cNvPr id="14" name="TextBox 13">
            <a:extLst>
              <a:ext uri="{FF2B5EF4-FFF2-40B4-BE49-F238E27FC236}">
                <a16:creationId xmlns:a16="http://schemas.microsoft.com/office/drawing/2014/main" id="{38A48D26-CA1D-79B1-5B73-525AC6287F79}"/>
              </a:ext>
            </a:extLst>
          </p:cNvPr>
          <p:cNvSpPr txBox="1"/>
          <p:nvPr/>
        </p:nvSpPr>
        <p:spPr>
          <a:xfrm>
            <a:off x="793595" y="806695"/>
            <a:ext cx="10604809" cy="646331"/>
          </a:xfrm>
          <a:prstGeom prst="rect">
            <a:avLst/>
          </a:prstGeom>
          <a:noFill/>
        </p:spPr>
        <p:txBody>
          <a:bodyPr wrap="square">
            <a:spAutoFit/>
          </a:bodyPr>
          <a:lstStyle/>
          <a:p>
            <a:r>
              <a:rPr lang="en-US" sz="1800">
                <a:latin typeface="Avenir Next LT Pro"/>
                <a:cs typeface="Calibri"/>
              </a:rPr>
              <a:t>We are interested in funding both </a:t>
            </a:r>
            <a:r>
              <a:rPr lang="en-US" sz="1800" b="1">
                <a:solidFill>
                  <a:srgbClr val="FF0000"/>
                </a:solidFill>
                <a:latin typeface="Avenir Next LT Pro"/>
                <a:cs typeface="Calibri"/>
              </a:rPr>
              <a:t>projects which take a sectoral lens </a:t>
            </a:r>
            <a:r>
              <a:rPr lang="en-US" sz="1800">
                <a:latin typeface="Avenir Next LT Pro"/>
                <a:cs typeface="Calibri"/>
              </a:rPr>
              <a:t>and </a:t>
            </a:r>
            <a:r>
              <a:rPr lang="en-US" sz="1800" b="1">
                <a:solidFill>
                  <a:srgbClr val="FF0000"/>
                </a:solidFill>
                <a:latin typeface="Avenir Next LT Pro"/>
                <a:cs typeface="Calibri"/>
              </a:rPr>
              <a:t>projects which provide-cross cutting interventions.</a:t>
            </a:r>
            <a:endParaRPr lang="en-US" b="1"/>
          </a:p>
        </p:txBody>
      </p:sp>
      <p:sp>
        <p:nvSpPr>
          <p:cNvPr id="15" name="Rectangle 14">
            <a:extLst>
              <a:ext uri="{FF2B5EF4-FFF2-40B4-BE49-F238E27FC236}">
                <a16:creationId xmlns:a16="http://schemas.microsoft.com/office/drawing/2014/main" id="{DBDAAF04-02FC-1B55-0740-E4D5177F88A5}"/>
              </a:ext>
            </a:extLst>
          </p:cNvPr>
          <p:cNvSpPr/>
          <p:nvPr/>
        </p:nvSpPr>
        <p:spPr>
          <a:xfrm>
            <a:off x="0" y="5182"/>
            <a:ext cx="12202510" cy="58477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a:extLst>
              <a:ext uri="{FF2B5EF4-FFF2-40B4-BE49-F238E27FC236}">
                <a16:creationId xmlns:a16="http://schemas.microsoft.com/office/drawing/2014/main" id="{91D5B13A-E9D2-8992-021B-81A587C050D5}"/>
              </a:ext>
            </a:extLst>
          </p:cNvPr>
          <p:cNvPicPr>
            <a:picLocks noChangeAspect="1"/>
          </p:cNvPicPr>
          <p:nvPr/>
        </p:nvPicPr>
        <p:blipFill rotWithShape="1">
          <a:blip r:embed="rId2"/>
          <a:srcRect b="51810"/>
          <a:stretch/>
        </p:blipFill>
        <p:spPr>
          <a:xfrm>
            <a:off x="109438" y="86161"/>
            <a:ext cx="877389" cy="422818"/>
          </a:xfrm>
          <a:prstGeom prst="rect">
            <a:avLst/>
          </a:prstGeom>
        </p:spPr>
      </p:pic>
      <p:graphicFrame>
        <p:nvGraphicFramePr>
          <p:cNvPr id="17" name="Table 16">
            <a:extLst>
              <a:ext uri="{FF2B5EF4-FFF2-40B4-BE49-F238E27FC236}">
                <a16:creationId xmlns:a16="http://schemas.microsoft.com/office/drawing/2014/main" id="{1B42CA97-5A75-AF09-737A-643D890F77D7}"/>
              </a:ext>
            </a:extLst>
          </p:cNvPr>
          <p:cNvGraphicFramePr>
            <a:graphicFrameLocks noGrp="1"/>
          </p:cNvGraphicFramePr>
          <p:nvPr>
            <p:extLst>
              <p:ext uri="{D42A27DB-BD31-4B8C-83A1-F6EECF244321}">
                <p14:modId xmlns:p14="http://schemas.microsoft.com/office/powerpoint/2010/main" val="2299736344"/>
              </p:ext>
            </p:extLst>
          </p:nvPr>
        </p:nvGraphicFramePr>
        <p:xfrm>
          <a:off x="4318412" y="69533"/>
          <a:ext cx="7764150" cy="445195"/>
        </p:xfrm>
        <a:graphic>
          <a:graphicData uri="http://schemas.openxmlformats.org/drawingml/2006/table">
            <a:tbl>
              <a:tblPr/>
              <a:tblGrid>
                <a:gridCol w="1336308">
                  <a:extLst>
                    <a:ext uri="{9D8B030D-6E8A-4147-A177-3AD203B41FA5}">
                      <a16:colId xmlns:a16="http://schemas.microsoft.com/office/drawing/2014/main" val="3646749756"/>
                    </a:ext>
                  </a:extLst>
                </a:gridCol>
                <a:gridCol w="1504363">
                  <a:extLst>
                    <a:ext uri="{9D8B030D-6E8A-4147-A177-3AD203B41FA5}">
                      <a16:colId xmlns:a16="http://schemas.microsoft.com/office/drawing/2014/main" val="4283665821"/>
                    </a:ext>
                  </a:extLst>
                </a:gridCol>
                <a:gridCol w="1538868">
                  <a:extLst>
                    <a:ext uri="{9D8B030D-6E8A-4147-A177-3AD203B41FA5}">
                      <a16:colId xmlns:a16="http://schemas.microsoft.com/office/drawing/2014/main" val="2506977567"/>
                    </a:ext>
                  </a:extLst>
                </a:gridCol>
                <a:gridCol w="2286000">
                  <a:extLst>
                    <a:ext uri="{9D8B030D-6E8A-4147-A177-3AD203B41FA5}">
                      <a16:colId xmlns:a16="http://schemas.microsoft.com/office/drawing/2014/main" val="621924530"/>
                    </a:ext>
                  </a:extLst>
                </a:gridCol>
                <a:gridCol w="1098611">
                  <a:extLst>
                    <a:ext uri="{9D8B030D-6E8A-4147-A177-3AD203B41FA5}">
                      <a16:colId xmlns:a16="http://schemas.microsoft.com/office/drawing/2014/main" val="4215081389"/>
                    </a:ext>
                  </a:extLst>
                </a:gridCol>
              </a:tblGrid>
              <a:tr h="445195">
                <a:tc>
                  <a:txBody>
                    <a:bodyPr/>
                    <a:lstStyle/>
                    <a:p>
                      <a:pPr algn="l" fontAlgn="base">
                        <a:lnSpc>
                          <a:spcPts val="2175"/>
                        </a:lnSpc>
                      </a:pPr>
                      <a:r>
                        <a:rPr lang="en-GB" sz="1800" b="1" i="0">
                          <a:solidFill>
                            <a:schemeClr val="bg1">
                              <a:lumMod val="50000"/>
                            </a:schemeClr>
                          </a:solidFill>
                          <a:effectLst/>
                          <a:latin typeface="Avenir Next LT Pro Light" panose="020B0304020202020204" pitchFamily="34" charset="77"/>
                        </a:rPr>
                        <a:t>Overview</a:t>
                      </a:r>
                      <a:endParaRPr lang="en-GB" b="1" i="0">
                        <a:solidFill>
                          <a:schemeClr val="bg1">
                            <a:lumMod val="50000"/>
                          </a:schemeClr>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lnSpc>
                          <a:spcPts val="2175"/>
                        </a:lnSpc>
                      </a:pPr>
                      <a:r>
                        <a:rPr lang="en-GB" sz="1800" b="1" i="0" u="none" strike="noStrike">
                          <a:solidFill>
                            <a:schemeClr val="bg1">
                              <a:lumMod val="50000"/>
                            </a:schemeClr>
                          </a:solidFill>
                          <a:effectLst/>
                          <a:latin typeface="Avenir Next LT Pro Light" panose="020B0304020202020204" pitchFamily="34" charset="77"/>
                        </a:rPr>
                        <a:t>Eligibility</a:t>
                      </a:r>
                      <a:endParaRPr lang="en-GB" b="1" i="0">
                        <a:solidFill>
                          <a:schemeClr val="bg1">
                            <a:lumMod val="50000"/>
                          </a:schemeClr>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lnSpc>
                          <a:spcPts val="2175"/>
                        </a:lnSpc>
                      </a:pPr>
                      <a:r>
                        <a:rPr lang="en-GB" sz="1800" b="1" i="0" u="none" strike="noStrike">
                          <a:solidFill>
                            <a:srgbClr val="808080"/>
                          </a:solidFill>
                          <a:effectLst/>
                          <a:latin typeface="Avenir Next LT Pro Light" panose="020B0304020202020204" pitchFamily="34" charset="77"/>
                        </a:rPr>
                        <a:t>Selection</a:t>
                      </a:r>
                      <a:endParaRPr lang="en-GB" b="1" i="0">
                        <a:solidFill>
                          <a:srgbClr val="FFFFFF"/>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lnSpc>
                          <a:spcPts val="2175"/>
                        </a:lnSpc>
                      </a:pPr>
                      <a:r>
                        <a:rPr lang="en-GB" sz="1800" b="1" i="0" u="none" strike="noStrike" dirty="0">
                          <a:solidFill>
                            <a:srgbClr val="C00000"/>
                          </a:solidFill>
                          <a:effectLst/>
                          <a:latin typeface="Avenir Next LT Pro Light" panose="020B0304020202020204" pitchFamily="34" charset="77"/>
                        </a:rPr>
                        <a:t>Example projects</a:t>
                      </a:r>
                      <a:endParaRPr lang="en-GB" b="1" i="0" dirty="0">
                        <a:solidFill>
                          <a:srgbClr val="C00000"/>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lnSpc>
                          <a:spcPts val="2175"/>
                        </a:lnSpc>
                      </a:pPr>
                      <a:r>
                        <a:rPr lang="en-GB" sz="1800" b="0" i="0" dirty="0">
                          <a:solidFill>
                            <a:schemeClr val="bg1">
                              <a:lumMod val="50000"/>
                            </a:schemeClr>
                          </a:solidFill>
                          <a:effectLst/>
                          <a:latin typeface="Aptos" panose="020B0004020202020204" pitchFamily="34" charset="0"/>
                        </a:rPr>
                        <a:t>​Q&amp;A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8319846"/>
                  </a:ext>
                </a:extLst>
              </a:tr>
            </a:tbl>
          </a:graphicData>
        </a:graphic>
      </p:graphicFrame>
      <p:graphicFrame>
        <p:nvGraphicFramePr>
          <p:cNvPr id="9" name="Table 8">
            <a:extLst>
              <a:ext uri="{FF2B5EF4-FFF2-40B4-BE49-F238E27FC236}">
                <a16:creationId xmlns:a16="http://schemas.microsoft.com/office/drawing/2014/main" id="{4F27D690-2C15-A648-F8BD-BB1814EC44B5}"/>
              </a:ext>
            </a:extLst>
          </p:cNvPr>
          <p:cNvGraphicFramePr>
            <a:graphicFrameLocks noGrp="1"/>
          </p:cNvGraphicFramePr>
          <p:nvPr>
            <p:extLst>
              <p:ext uri="{D42A27DB-BD31-4B8C-83A1-F6EECF244321}">
                <p14:modId xmlns:p14="http://schemas.microsoft.com/office/powerpoint/2010/main" val="3828210617"/>
              </p:ext>
            </p:extLst>
          </p:nvPr>
        </p:nvGraphicFramePr>
        <p:xfrm>
          <a:off x="631132" y="5900438"/>
          <a:ext cx="10929735" cy="804609"/>
        </p:xfrm>
        <a:graphic>
          <a:graphicData uri="http://schemas.openxmlformats.org/drawingml/2006/table">
            <a:tbl>
              <a:tblPr bandRow="1">
                <a:tableStyleId>{5C22544A-7EE6-4342-B048-85BDC9FD1C3A}</a:tableStyleId>
              </a:tblPr>
              <a:tblGrid>
                <a:gridCol w="2185188">
                  <a:extLst>
                    <a:ext uri="{9D8B030D-6E8A-4147-A177-3AD203B41FA5}">
                      <a16:colId xmlns:a16="http://schemas.microsoft.com/office/drawing/2014/main" val="2344252331"/>
                    </a:ext>
                  </a:extLst>
                </a:gridCol>
                <a:gridCol w="2185188">
                  <a:extLst>
                    <a:ext uri="{9D8B030D-6E8A-4147-A177-3AD203B41FA5}">
                      <a16:colId xmlns:a16="http://schemas.microsoft.com/office/drawing/2014/main" val="3468638515"/>
                    </a:ext>
                  </a:extLst>
                </a:gridCol>
                <a:gridCol w="2185188">
                  <a:extLst>
                    <a:ext uri="{9D8B030D-6E8A-4147-A177-3AD203B41FA5}">
                      <a16:colId xmlns:a16="http://schemas.microsoft.com/office/drawing/2014/main" val="3136358622"/>
                    </a:ext>
                  </a:extLst>
                </a:gridCol>
                <a:gridCol w="2185188">
                  <a:extLst>
                    <a:ext uri="{9D8B030D-6E8A-4147-A177-3AD203B41FA5}">
                      <a16:colId xmlns:a16="http://schemas.microsoft.com/office/drawing/2014/main" val="2685287575"/>
                    </a:ext>
                  </a:extLst>
                </a:gridCol>
                <a:gridCol w="2188983">
                  <a:extLst>
                    <a:ext uri="{9D8B030D-6E8A-4147-A177-3AD203B41FA5}">
                      <a16:colId xmlns:a16="http://schemas.microsoft.com/office/drawing/2014/main" val="1710625517"/>
                    </a:ext>
                  </a:extLst>
                </a:gridCol>
              </a:tblGrid>
              <a:tr h="291262">
                <a:tc>
                  <a:txBody>
                    <a:bodyPr/>
                    <a:lstStyle/>
                    <a:p>
                      <a:pPr algn="ctr" fontAlgn="base">
                        <a:lnSpc>
                          <a:spcPts val="2175"/>
                        </a:lnSpc>
                      </a:pPr>
                      <a:r>
                        <a:rPr lang="en-GB" sz="1800" b="1">
                          <a:solidFill>
                            <a:schemeClr val="tx1"/>
                          </a:solidFill>
                          <a:effectLst/>
                          <a:latin typeface="Aptos"/>
                        </a:rPr>
                        <a:t>OCT 24</a:t>
                      </a:r>
                    </a:p>
                  </a:txBody>
                  <a:tcPr anchor="ctr">
                    <a:lnL w="12700" cap="flat" cmpd="sng" algn="ctr">
                      <a:noFill/>
                      <a:prstDash val="lg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NOV 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DEC 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JAN 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FEB 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119283951"/>
                  </a:ext>
                </a:extLst>
              </a:tr>
              <a:tr h="0">
                <a:tc>
                  <a:txBody>
                    <a:bodyPr/>
                    <a:lstStyle/>
                    <a:p>
                      <a:pPr lvl="0" algn="ctr">
                        <a:lnSpc>
                          <a:spcPts val="1350"/>
                        </a:lnSpc>
                        <a:buNone/>
                      </a:pPr>
                      <a:r>
                        <a:rPr lang="en-GB" sz="1100" b="1">
                          <a:solidFill>
                            <a:srgbClr val="FF0000"/>
                          </a:solidFill>
                          <a:effectLst/>
                          <a:latin typeface="Avenir Next LT Pro"/>
                        </a:rPr>
                        <a:t>15th October </a:t>
                      </a:r>
                      <a:endParaRPr lang="en-US" b="1">
                        <a:solidFill>
                          <a:srgbClr val="FF0000"/>
                        </a:solidFill>
                      </a:endParaRPr>
                    </a:p>
                    <a:p>
                      <a:pPr lvl="0" algn="ctr">
                        <a:lnSpc>
                          <a:spcPts val="1350"/>
                        </a:lnSpc>
                        <a:buNone/>
                      </a:pPr>
                      <a:r>
                        <a:rPr lang="en-GB" sz="1100">
                          <a:solidFill>
                            <a:schemeClr val="tx1"/>
                          </a:solidFill>
                          <a:effectLst/>
                          <a:latin typeface="Avenir Next LT Pro"/>
                        </a:rPr>
                        <a:t>Applications Open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26th November</a:t>
                      </a:r>
                    </a:p>
                    <a:p>
                      <a:pPr lvl="0" algn="ctr">
                        <a:lnSpc>
                          <a:spcPts val="1350"/>
                        </a:lnSpc>
                        <a:buNone/>
                      </a:pPr>
                      <a:r>
                        <a:rPr lang="en-GB" sz="1100">
                          <a:solidFill>
                            <a:schemeClr val="tx1"/>
                          </a:solidFill>
                          <a:effectLst/>
                          <a:latin typeface="Avenir Next LT Pro"/>
                        </a:rPr>
                        <a:t> Applications close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Mid December</a:t>
                      </a:r>
                    </a:p>
                    <a:p>
                      <a:pPr lvl="0" algn="ctr">
                        <a:lnSpc>
                          <a:spcPts val="1350"/>
                        </a:lnSpc>
                        <a:buNone/>
                      </a:pPr>
                      <a:r>
                        <a:rPr lang="en-GB" sz="1100">
                          <a:solidFill>
                            <a:schemeClr val="tx1"/>
                          </a:solidFill>
                          <a:effectLst/>
                          <a:latin typeface="Avenir Next LT Pro"/>
                        </a:rPr>
                        <a:t>Sift outcomes </a:t>
                      </a:r>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Early Jan: </a:t>
                      </a:r>
                      <a:r>
                        <a:rPr lang="en-GB" sz="1100">
                          <a:solidFill>
                            <a:srgbClr val="FF0000"/>
                          </a:solidFill>
                          <a:effectLst/>
                          <a:latin typeface="Avenir Next LT Pro"/>
                        </a:rPr>
                        <a:t> </a:t>
                      </a:r>
                      <a:r>
                        <a:rPr lang="en-GB" sz="1100">
                          <a:solidFill>
                            <a:schemeClr val="tx1"/>
                          </a:solidFill>
                          <a:effectLst/>
                          <a:latin typeface="Avenir Next LT Pro"/>
                        </a:rPr>
                        <a:t>Expert Panel </a:t>
                      </a:r>
                    </a:p>
                    <a:p>
                      <a:pPr lvl="0" algn="ctr">
                        <a:lnSpc>
                          <a:spcPts val="1350"/>
                        </a:lnSpc>
                        <a:buNone/>
                      </a:pPr>
                      <a:r>
                        <a:rPr lang="en-GB" sz="1100" b="1">
                          <a:solidFill>
                            <a:srgbClr val="FF0000"/>
                          </a:solidFill>
                          <a:effectLst/>
                          <a:latin typeface="Avenir Next LT Pro"/>
                        </a:rPr>
                        <a:t>Mid Jan</a:t>
                      </a:r>
                      <a:r>
                        <a:rPr lang="en-GB" sz="1100">
                          <a:solidFill>
                            <a:srgbClr val="FF0000"/>
                          </a:solidFill>
                          <a:effectLst/>
                          <a:latin typeface="Avenir Next LT Pro"/>
                        </a:rPr>
                        <a:t> </a:t>
                      </a:r>
                      <a:r>
                        <a:rPr lang="en-GB" sz="1100">
                          <a:solidFill>
                            <a:schemeClr val="tx1"/>
                          </a:solidFill>
                          <a:effectLst/>
                          <a:latin typeface="Avenir Next LT Pro"/>
                        </a:rPr>
                        <a:t>– Final Awards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5th February</a:t>
                      </a:r>
                      <a:endParaRPr lang="en-GB" b="1">
                        <a:solidFill>
                          <a:srgbClr val="FF0000"/>
                        </a:solidFill>
                      </a:endParaRPr>
                    </a:p>
                    <a:p>
                      <a:pPr lvl="0" algn="ctr">
                        <a:lnSpc>
                          <a:spcPts val="1350"/>
                        </a:lnSpc>
                        <a:buNone/>
                      </a:pPr>
                      <a:r>
                        <a:rPr lang="en-GB" sz="1100">
                          <a:solidFill>
                            <a:schemeClr val="tx1"/>
                          </a:solidFill>
                          <a:effectLst/>
                          <a:latin typeface="Avenir Next LT Pro"/>
                        </a:rPr>
                        <a:t> Granting period begins</a:t>
                      </a:r>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38839758"/>
                  </a:ext>
                </a:extLst>
              </a:tr>
            </a:tbl>
          </a:graphicData>
        </a:graphic>
      </p:graphicFrame>
      <p:sp>
        <p:nvSpPr>
          <p:cNvPr id="11" name="TextBox 10">
            <a:extLst>
              <a:ext uri="{FF2B5EF4-FFF2-40B4-BE49-F238E27FC236}">
                <a16:creationId xmlns:a16="http://schemas.microsoft.com/office/drawing/2014/main" id="{0B85DFCF-35E7-60FE-0B0B-9368798D4769}"/>
              </a:ext>
            </a:extLst>
          </p:cNvPr>
          <p:cNvSpPr txBox="1"/>
          <p:nvPr/>
        </p:nvSpPr>
        <p:spPr>
          <a:xfrm>
            <a:off x="631132" y="5309543"/>
            <a:ext cx="10929735" cy="523220"/>
          </a:xfrm>
          <a:prstGeom prst="rect">
            <a:avLst/>
          </a:prstGeom>
          <a:noFill/>
        </p:spPr>
        <p:txBody>
          <a:bodyPr wrap="square" lIns="91440" tIns="45720" rIns="91440" bIns="45720" anchor="t">
            <a:spAutoFit/>
          </a:bodyPr>
          <a:lstStyle/>
          <a:p>
            <a:r>
              <a:rPr lang="en-GB" sz="1400">
                <a:latin typeface="Avenir Next LT Pro Light"/>
              </a:rPr>
              <a:t>You can find a full list of example research projects </a:t>
            </a:r>
            <a:r>
              <a:rPr lang="en-GB" sz="1400">
                <a:solidFill>
                  <a:srgbClr val="FF0000"/>
                </a:solidFill>
                <a:latin typeface="Avenir Next LT Pro Light"/>
                <a:hlinkClick r:id="rId5">
                  <a:extLst>
                    <a:ext uri="{A12FA001-AC4F-418D-AE19-62706E023703}">
                      <ahyp:hlinkClr xmlns:ahyp="http://schemas.microsoft.com/office/drawing/2018/hyperlinkcolor" val="tx"/>
                    </a:ext>
                  </a:extLst>
                </a:hlinkClick>
              </a:rPr>
              <a:t>online</a:t>
            </a:r>
            <a:r>
              <a:rPr lang="en-GB" sz="1400">
                <a:latin typeface="Avenir Next LT Pro Light"/>
              </a:rPr>
              <a:t>. </a:t>
            </a:r>
            <a:r>
              <a:rPr lang="en-GB" sz="1400" i="1">
                <a:latin typeface="Avenir Next LT Pro Light"/>
              </a:rPr>
              <a:t>Please note this list is not exhaustive, and we are open to projects that are relevant to the overall research agenda.</a:t>
            </a:r>
          </a:p>
        </p:txBody>
      </p:sp>
    </p:spTree>
    <p:extLst>
      <p:ext uri="{BB962C8B-B14F-4D97-AF65-F5344CB8AC3E}">
        <p14:creationId xmlns:p14="http://schemas.microsoft.com/office/powerpoint/2010/main" val="227838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03BB7-1728-CFB2-D09B-66206D079FB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3C79A39-DCE6-A06B-E869-EE6581F4985B}"/>
              </a:ext>
            </a:extLst>
          </p:cNvPr>
          <p:cNvSpPr/>
          <p:nvPr/>
        </p:nvSpPr>
        <p:spPr>
          <a:xfrm>
            <a:off x="0" y="5182"/>
            <a:ext cx="12202510" cy="58477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7872529B-1027-1D63-05BF-E2C5003C03C6}"/>
              </a:ext>
            </a:extLst>
          </p:cNvPr>
          <p:cNvPicPr>
            <a:picLocks noChangeAspect="1"/>
          </p:cNvPicPr>
          <p:nvPr/>
        </p:nvPicPr>
        <p:blipFill rotWithShape="1">
          <a:blip r:embed="rId2"/>
          <a:srcRect b="51810"/>
          <a:stretch/>
        </p:blipFill>
        <p:spPr>
          <a:xfrm>
            <a:off x="109438" y="86161"/>
            <a:ext cx="877389" cy="422818"/>
          </a:xfrm>
          <a:prstGeom prst="rect">
            <a:avLst/>
          </a:prstGeom>
        </p:spPr>
      </p:pic>
      <p:graphicFrame>
        <p:nvGraphicFramePr>
          <p:cNvPr id="3" name="Table 2">
            <a:extLst>
              <a:ext uri="{FF2B5EF4-FFF2-40B4-BE49-F238E27FC236}">
                <a16:creationId xmlns:a16="http://schemas.microsoft.com/office/drawing/2014/main" id="{1AA2C9D7-440C-7645-2403-2268DC3A176A}"/>
              </a:ext>
            </a:extLst>
          </p:cNvPr>
          <p:cNvGraphicFramePr>
            <a:graphicFrameLocks noGrp="1"/>
          </p:cNvGraphicFramePr>
          <p:nvPr>
            <p:extLst>
              <p:ext uri="{D42A27DB-BD31-4B8C-83A1-F6EECF244321}">
                <p14:modId xmlns:p14="http://schemas.microsoft.com/office/powerpoint/2010/main" val="2099172524"/>
              </p:ext>
            </p:extLst>
          </p:nvPr>
        </p:nvGraphicFramePr>
        <p:xfrm>
          <a:off x="4318412" y="69533"/>
          <a:ext cx="7764150" cy="445195"/>
        </p:xfrm>
        <a:graphic>
          <a:graphicData uri="http://schemas.openxmlformats.org/drawingml/2006/table">
            <a:tbl>
              <a:tblPr/>
              <a:tblGrid>
                <a:gridCol w="1336308">
                  <a:extLst>
                    <a:ext uri="{9D8B030D-6E8A-4147-A177-3AD203B41FA5}">
                      <a16:colId xmlns:a16="http://schemas.microsoft.com/office/drawing/2014/main" val="3646749756"/>
                    </a:ext>
                  </a:extLst>
                </a:gridCol>
                <a:gridCol w="1504363">
                  <a:extLst>
                    <a:ext uri="{9D8B030D-6E8A-4147-A177-3AD203B41FA5}">
                      <a16:colId xmlns:a16="http://schemas.microsoft.com/office/drawing/2014/main" val="4283665821"/>
                    </a:ext>
                  </a:extLst>
                </a:gridCol>
                <a:gridCol w="1538868">
                  <a:extLst>
                    <a:ext uri="{9D8B030D-6E8A-4147-A177-3AD203B41FA5}">
                      <a16:colId xmlns:a16="http://schemas.microsoft.com/office/drawing/2014/main" val="2506977567"/>
                    </a:ext>
                  </a:extLst>
                </a:gridCol>
                <a:gridCol w="2286000">
                  <a:extLst>
                    <a:ext uri="{9D8B030D-6E8A-4147-A177-3AD203B41FA5}">
                      <a16:colId xmlns:a16="http://schemas.microsoft.com/office/drawing/2014/main" val="621924530"/>
                    </a:ext>
                  </a:extLst>
                </a:gridCol>
                <a:gridCol w="1098611">
                  <a:extLst>
                    <a:ext uri="{9D8B030D-6E8A-4147-A177-3AD203B41FA5}">
                      <a16:colId xmlns:a16="http://schemas.microsoft.com/office/drawing/2014/main" val="4215081389"/>
                    </a:ext>
                  </a:extLst>
                </a:gridCol>
              </a:tblGrid>
              <a:tr h="445195">
                <a:tc>
                  <a:txBody>
                    <a:bodyPr/>
                    <a:lstStyle/>
                    <a:p>
                      <a:pPr algn="l" fontAlgn="base">
                        <a:lnSpc>
                          <a:spcPts val="2175"/>
                        </a:lnSpc>
                      </a:pPr>
                      <a:r>
                        <a:rPr lang="en-GB" sz="1800" b="0" i="0">
                          <a:solidFill>
                            <a:schemeClr val="bg2">
                              <a:lumMod val="50000"/>
                            </a:schemeClr>
                          </a:solidFill>
                          <a:effectLst/>
                          <a:latin typeface="Avenir Next LT Pro" panose="020B0504020202020204" pitchFamily="34" charset="77"/>
                        </a:rPr>
                        <a:t>Overview</a:t>
                      </a:r>
                      <a:endParaRPr lang="en-GB" b="0" i="0">
                        <a:solidFill>
                          <a:schemeClr val="bg2">
                            <a:lumMod val="50000"/>
                          </a:schemeClr>
                        </a:solidFill>
                        <a:effectLst/>
                        <a:latin typeface="Avenir Next LT Pro" panose="020B0504020202020204"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lnSpc>
                          <a:spcPts val="2175"/>
                        </a:lnSpc>
                      </a:pPr>
                      <a:r>
                        <a:rPr lang="en-GB" sz="1800" b="0" i="0" u="none" strike="noStrike">
                          <a:solidFill>
                            <a:schemeClr val="bg1">
                              <a:lumMod val="50000"/>
                            </a:schemeClr>
                          </a:solidFill>
                          <a:effectLst/>
                          <a:latin typeface="Avenir Next LT Pro" panose="020B0504020202020204" pitchFamily="34" charset="77"/>
                        </a:rPr>
                        <a:t>Eligibility</a:t>
                      </a:r>
                      <a:endParaRPr lang="en-GB" b="0" i="0">
                        <a:solidFill>
                          <a:schemeClr val="bg1">
                            <a:lumMod val="50000"/>
                          </a:schemeClr>
                        </a:solidFill>
                        <a:effectLst/>
                        <a:latin typeface="Avenir Next LT Pro" panose="020B0504020202020204"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lnSpc>
                          <a:spcPts val="2175"/>
                        </a:lnSpc>
                      </a:pPr>
                      <a:r>
                        <a:rPr lang="en-GB" sz="1800" b="0" i="0" u="none" strike="noStrike">
                          <a:solidFill>
                            <a:srgbClr val="808080"/>
                          </a:solidFill>
                          <a:effectLst/>
                          <a:latin typeface="Avenir Next LT Pro" panose="020B0504020202020204" pitchFamily="34" charset="77"/>
                        </a:rPr>
                        <a:t>Selection</a:t>
                      </a:r>
                      <a:endParaRPr lang="en-GB" b="0" i="0">
                        <a:solidFill>
                          <a:srgbClr val="FFFFFF"/>
                        </a:solidFill>
                        <a:effectLst/>
                        <a:latin typeface="Avenir Next LT Pro" panose="020B0504020202020204"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lnSpc>
                          <a:spcPts val="2175"/>
                        </a:lnSpc>
                      </a:pPr>
                      <a:r>
                        <a:rPr lang="en-GB" sz="1800" b="0" i="0" u="none" strike="noStrike">
                          <a:solidFill>
                            <a:schemeClr val="bg1">
                              <a:lumMod val="50000"/>
                            </a:schemeClr>
                          </a:solidFill>
                          <a:effectLst/>
                          <a:latin typeface="Avenir Next LT Pro" panose="020B0504020202020204" pitchFamily="34" charset="77"/>
                        </a:rPr>
                        <a:t>Example projects</a:t>
                      </a:r>
                      <a:endParaRPr lang="en-GB" b="0" i="0">
                        <a:solidFill>
                          <a:schemeClr val="bg1">
                            <a:lumMod val="50000"/>
                          </a:schemeClr>
                        </a:solidFill>
                        <a:effectLst/>
                        <a:latin typeface="Avenir Next LT Pro" panose="020B0504020202020204"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lnSpc>
                          <a:spcPts val="2175"/>
                        </a:lnSpc>
                      </a:pPr>
                      <a:r>
                        <a:rPr lang="en-GB" sz="1800" b="0" i="0">
                          <a:solidFill>
                            <a:srgbClr val="FF0000"/>
                          </a:solidFill>
                          <a:effectLst/>
                          <a:latin typeface="Avenir Next LT Pro" panose="020B0504020202020204" pitchFamily="34" charset="77"/>
                        </a:rPr>
                        <a:t>​Q&amp;A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8319846"/>
                  </a:ext>
                </a:extLst>
              </a:tr>
            </a:tbl>
          </a:graphicData>
        </a:graphic>
      </p:graphicFrame>
      <p:sp>
        <p:nvSpPr>
          <p:cNvPr id="6" name="Rectangle 1">
            <a:extLst>
              <a:ext uri="{FF2B5EF4-FFF2-40B4-BE49-F238E27FC236}">
                <a16:creationId xmlns:a16="http://schemas.microsoft.com/office/drawing/2014/main" id="{CC7D5388-B014-20C0-4B7E-F2C152EC30B8}"/>
              </a:ext>
            </a:extLst>
          </p:cNvPr>
          <p:cNvSpPr>
            <a:spLocks noChangeArrowheads="1"/>
          </p:cNvSpPr>
          <p:nvPr/>
        </p:nvSpPr>
        <p:spPr bwMode="auto">
          <a:xfrm>
            <a:off x="4650872" y="702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7" name="Table 16">
            <a:extLst>
              <a:ext uri="{FF2B5EF4-FFF2-40B4-BE49-F238E27FC236}">
                <a16:creationId xmlns:a16="http://schemas.microsoft.com/office/drawing/2014/main" id="{EB84330C-C4F8-3FD9-C12A-C15844F3D6F2}"/>
              </a:ext>
            </a:extLst>
          </p:cNvPr>
          <p:cNvGraphicFramePr>
            <a:graphicFrameLocks noGrp="1"/>
          </p:cNvGraphicFramePr>
          <p:nvPr>
            <p:extLst>
              <p:ext uri="{D42A27DB-BD31-4B8C-83A1-F6EECF244321}">
                <p14:modId xmlns:p14="http://schemas.microsoft.com/office/powerpoint/2010/main" val="2804354325"/>
              </p:ext>
            </p:extLst>
          </p:nvPr>
        </p:nvGraphicFramePr>
        <p:xfrm>
          <a:off x="631132" y="5900438"/>
          <a:ext cx="10929735" cy="804609"/>
        </p:xfrm>
        <a:graphic>
          <a:graphicData uri="http://schemas.openxmlformats.org/drawingml/2006/table">
            <a:tbl>
              <a:tblPr bandRow="1">
                <a:tableStyleId>{5C22544A-7EE6-4342-B048-85BDC9FD1C3A}</a:tableStyleId>
              </a:tblPr>
              <a:tblGrid>
                <a:gridCol w="2185188">
                  <a:extLst>
                    <a:ext uri="{9D8B030D-6E8A-4147-A177-3AD203B41FA5}">
                      <a16:colId xmlns:a16="http://schemas.microsoft.com/office/drawing/2014/main" val="2344252331"/>
                    </a:ext>
                  </a:extLst>
                </a:gridCol>
                <a:gridCol w="2185188">
                  <a:extLst>
                    <a:ext uri="{9D8B030D-6E8A-4147-A177-3AD203B41FA5}">
                      <a16:colId xmlns:a16="http://schemas.microsoft.com/office/drawing/2014/main" val="3468638515"/>
                    </a:ext>
                  </a:extLst>
                </a:gridCol>
                <a:gridCol w="2185188">
                  <a:extLst>
                    <a:ext uri="{9D8B030D-6E8A-4147-A177-3AD203B41FA5}">
                      <a16:colId xmlns:a16="http://schemas.microsoft.com/office/drawing/2014/main" val="3136358622"/>
                    </a:ext>
                  </a:extLst>
                </a:gridCol>
                <a:gridCol w="2185188">
                  <a:extLst>
                    <a:ext uri="{9D8B030D-6E8A-4147-A177-3AD203B41FA5}">
                      <a16:colId xmlns:a16="http://schemas.microsoft.com/office/drawing/2014/main" val="2685287575"/>
                    </a:ext>
                  </a:extLst>
                </a:gridCol>
                <a:gridCol w="2188983">
                  <a:extLst>
                    <a:ext uri="{9D8B030D-6E8A-4147-A177-3AD203B41FA5}">
                      <a16:colId xmlns:a16="http://schemas.microsoft.com/office/drawing/2014/main" val="1710625517"/>
                    </a:ext>
                  </a:extLst>
                </a:gridCol>
              </a:tblGrid>
              <a:tr h="291262">
                <a:tc>
                  <a:txBody>
                    <a:bodyPr/>
                    <a:lstStyle/>
                    <a:p>
                      <a:pPr algn="ctr" fontAlgn="base">
                        <a:lnSpc>
                          <a:spcPts val="2175"/>
                        </a:lnSpc>
                      </a:pPr>
                      <a:r>
                        <a:rPr lang="en-GB" sz="1800" b="1">
                          <a:solidFill>
                            <a:schemeClr val="tx1"/>
                          </a:solidFill>
                          <a:effectLst/>
                          <a:latin typeface="Aptos"/>
                        </a:rPr>
                        <a:t>OCT 24</a:t>
                      </a:r>
                    </a:p>
                  </a:txBody>
                  <a:tcPr anchor="ctr">
                    <a:lnL w="12700" cap="flat" cmpd="sng" algn="ctr">
                      <a:noFill/>
                      <a:prstDash val="lg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NOV 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DEC 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JAN 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ase">
                        <a:lnSpc>
                          <a:spcPts val="2175"/>
                        </a:lnSpc>
                      </a:pPr>
                      <a:r>
                        <a:rPr lang="en-GB" sz="1800" b="1">
                          <a:solidFill>
                            <a:schemeClr val="tx1"/>
                          </a:solidFill>
                          <a:effectLst/>
                          <a:latin typeface="Aptos"/>
                        </a:rPr>
                        <a:t>FEB 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119283951"/>
                  </a:ext>
                </a:extLst>
              </a:tr>
              <a:tr h="0">
                <a:tc>
                  <a:txBody>
                    <a:bodyPr/>
                    <a:lstStyle/>
                    <a:p>
                      <a:pPr lvl="0" algn="ctr">
                        <a:lnSpc>
                          <a:spcPts val="1350"/>
                        </a:lnSpc>
                        <a:buNone/>
                      </a:pPr>
                      <a:r>
                        <a:rPr lang="en-GB" sz="1100" b="1">
                          <a:solidFill>
                            <a:srgbClr val="FF0000"/>
                          </a:solidFill>
                          <a:effectLst/>
                          <a:latin typeface="Avenir Next LT Pro"/>
                        </a:rPr>
                        <a:t>15th October </a:t>
                      </a:r>
                      <a:endParaRPr lang="en-US" b="1">
                        <a:solidFill>
                          <a:srgbClr val="FF0000"/>
                        </a:solidFill>
                      </a:endParaRPr>
                    </a:p>
                    <a:p>
                      <a:pPr lvl="0" algn="ctr">
                        <a:lnSpc>
                          <a:spcPts val="1350"/>
                        </a:lnSpc>
                        <a:buNone/>
                      </a:pPr>
                      <a:r>
                        <a:rPr lang="en-GB" sz="1100">
                          <a:solidFill>
                            <a:schemeClr val="tx1"/>
                          </a:solidFill>
                          <a:effectLst/>
                          <a:latin typeface="Avenir Next LT Pro"/>
                        </a:rPr>
                        <a:t>Applications Open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26th November</a:t>
                      </a:r>
                    </a:p>
                    <a:p>
                      <a:pPr lvl="0" algn="ctr">
                        <a:lnSpc>
                          <a:spcPts val="1350"/>
                        </a:lnSpc>
                        <a:buNone/>
                      </a:pPr>
                      <a:r>
                        <a:rPr lang="en-GB" sz="1100">
                          <a:solidFill>
                            <a:schemeClr val="tx1"/>
                          </a:solidFill>
                          <a:effectLst/>
                          <a:latin typeface="Avenir Next LT Pro"/>
                        </a:rPr>
                        <a:t> Applications close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Mid December</a:t>
                      </a:r>
                    </a:p>
                    <a:p>
                      <a:pPr lvl="0" algn="ctr">
                        <a:lnSpc>
                          <a:spcPts val="1350"/>
                        </a:lnSpc>
                        <a:buNone/>
                      </a:pPr>
                      <a:r>
                        <a:rPr lang="en-GB" sz="1100">
                          <a:solidFill>
                            <a:schemeClr val="tx1"/>
                          </a:solidFill>
                          <a:effectLst/>
                          <a:latin typeface="Avenir Next LT Pro"/>
                        </a:rPr>
                        <a:t>Sift outcomes </a:t>
                      </a:r>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Early Jan: </a:t>
                      </a:r>
                      <a:r>
                        <a:rPr lang="en-GB" sz="1100">
                          <a:solidFill>
                            <a:srgbClr val="FF0000"/>
                          </a:solidFill>
                          <a:effectLst/>
                          <a:latin typeface="Avenir Next LT Pro"/>
                        </a:rPr>
                        <a:t> </a:t>
                      </a:r>
                      <a:r>
                        <a:rPr lang="en-GB" sz="1100">
                          <a:solidFill>
                            <a:schemeClr val="tx1"/>
                          </a:solidFill>
                          <a:effectLst/>
                          <a:latin typeface="Avenir Next LT Pro"/>
                        </a:rPr>
                        <a:t>Expert Panel </a:t>
                      </a:r>
                    </a:p>
                    <a:p>
                      <a:pPr lvl="0" algn="ctr">
                        <a:lnSpc>
                          <a:spcPts val="1350"/>
                        </a:lnSpc>
                        <a:buNone/>
                      </a:pPr>
                      <a:r>
                        <a:rPr lang="en-GB" sz="1100" b="1">
                          <a:solidFill>
                            <a:srgbClr val="FF0000"/>
                          </a:solidFill>
                          <a:effectLst/>
                          <a:latin typeface="Avenir Next LT Pro"/>
                        </a:rPr>
                        <a:t>Mid Jan</a:t>
                      </a:r>
                      <a:r>
                        <a:rPr lang="en-GB" sz="1100">
                          <a:solidFill>
                            <a:srgbClr val="FF0000"/>
                          </a:solidFill>
                          <a:effectLst/>
                          <a:latin typeface="Avenir Next LT Pro"/>
                        </a:rPr>
                        <a:t> </a:t>
                      </a:r>
                      <a:r>
                        <a:rPr lang="en-GB" sz="1100">
                          <a:solidFill>
                            <a:schemeClr val="tx1"/>
                          </a:solidFill>
                          <a:effectLst/>
                          <a:latin typeface="Avenir Next LT Pro"/>
                        </a:rPr>
                        <a:t>– Final Awards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a:lnSpc>
                          <a:spcPts val="1350"/>
                        </a:lnSpc>
                        <a:buNone/>
                      </a:pPr>
                      <a:r>
                        <a:rPr lang="en-GB" sz="1100" b="1">
                          <a:solidFill>
                            <a:srgbClr val="FF0000"/>
                          </a:solidFill>
                          <a:effectLst/>
                          <a:latin typeface="Avenir Next LT Pro"/>
                        </a:rPr>
                        <a:t>5th February</a:t>
                      </a:r>
                      <a:endParaRPr lang="en-GB" b="1">
                        <a:solidFill>
                          <a:srgbClr val="FF0000"/>
                        </a:solidFill>
                      </a:endParaRPr>
                    </a:p>
                    <a:p>
                      <a:pPr lvl="0" algn="ctr">
                        <a:lnSpc>
                          <a:spcPts val="1350"/>
                        </a:lnSpc>
                        <a:buNone/>
                      </a:pPr>
                      <a:r>
                        <a:rPr lang="en-GB" sz="1100">
                          <a:solidFill>
                            <a:schemeClr val="tx1"/>
                          </a:solidFill>
                          <a:effectLst/>
                          <a:latin typeface="Avenir Next LT Pro"/>
                        </a:rPr>
                        <a:t> Granting period begins</a:t>
                      </a:r>
                      <a:endParaRPr lang="en-GB">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38839758"/>
                  </a:ext>
                </a:extLst>
              </a:tr>
            </a:tbl>
          </a:graphicData>
        </a:graphic>
      </p:graphicFrame>
      <p:sp>
        <p:nvSpPr>
          <p:cNvPr id="5" name="TextBox 4">
            <a:extLst>
              <a:ext uri="{FF2B5EF4-FFF2-40B4-BE49-F238E27FC236}">
                <a16:creationId xmlns:a16="http://schemas.microsoft.com/office/drawing/2014/main" id="{84A65ABC-655B-F7E5-C3C4-E877BA9F92D3}"/>
              </a:ext>
            </a:extLst>
          </p:cNvPr>
          <p:cNvSpPr txBox="1"/>
          <p:nvPr/>
        </p:nvSpPr>
        <p:spPr>
          <a:xfrm>
            <a:off x="2411663" y="5380745"/>
            <a:ext cx="7368672" cy="393634"/>
          </a:xfrm>
          <a:prstGeom prst="rect">
            <a:avLst/>
          </a:prstGeom>
          <a:noFill/>
        </p:spPr>
        <p:txBody>
          <a:bodyPr wrap="square" lIns="91440" tIns="45720" rIns="91440" bIns="45720" anchor="t">
            <a:spAutoFit/>
          </a:bodyPr>
          <a:lstStyle/>
          <a:p>
            <a:pPr algn="ctr">
              <a:lnSpc>
                <a:spcPct val="115000"/>
              </a:lnSpc>
              <a:spcAft>
                <a:spcPts val="800"/>
              </a:spcAft>
              <a:buSzPts val="1000"/>
              <a:tabLst>
                <a:tab pos="457200" algn="l"/>
              </a:tabLst>
            </a:pPr>
            <a:r>
              <a:rPr lang="en-GB" b="1" kern="100">
                <a:latin typeface="Avenir Next LT Pro Light"/>
                <a:ea typeface="Aptos" panose="020B0004020202020204" pitchFamily="34" charset="0"/>
                <a:cs typeface="Times New Roman"/>
              </a:rPr>
              <a:t>Please email</a:t>
            </a:r>
            <a:r>
              <a:rPr lang="en-GB">
                <a:latin typeface="Avenir Next LT Pro Light"/>
                <a:ea typeface="Aptos" panose="020B0004020202020204" pitchFamily="34" charset="0"/>
                <a:cs typeface="Times New Roman"/>
              </a:rPr>
              <a:t> </a:t>
            </a:r>
            <a:r>
              <a:rPr lang="en-GB" b="1" kern="100">
                <a:latin typeface="Avenir Next LT Pro Light"/>
                <a:ea typeface="Aptos" panose="020B0004020202020204" pitchFamily="34" charset="0"/>
                <a:cs typeface="Times New Roman"/>
                <a:hlinkClick r:id="rId3">
                  <a:extLst>
                    <a:ext uri="{A12FA001-AC4F-418D-AE19-62706E023703}">
                      <ahyp:hlinkClr xmlns:ahyp="http://schemas.microsoft.com/office/drawing/2018/hyperlinkcolor" val="tx"/>
                    </a:ext>
                  </a:extLst>
                </a:hlinkClick>
              </a:rPr>
              <a:t>AISIgrants@dsit.gov.uk</a:t>
            </a:r>
            <a:r>
              <a:rPr lang="en-GB" b="1" kern="100">
                <a:latin typeface="Avenir Next LT Pro Light"/>
                <a:ea typeface="Aptos" panose="020B0004020202020204" pitchFamily="34" charset="0"/>
                <a:cs typeface="Times New Roman"/>
              </a:rPr>
              <a:t> </a:t>
            </a:r>
            <a:r>
              <a:rPr lang="en-GB">
                <a:latin typeface="Avenir Next LT Pro Light"/>
                <a:ea typeface="Aptos" panose="020B0004020202020204" pitchFamily="34" charset="0"/>
                <a:cs typeface="Times New Roman"/>
              </a:rPr>
              <a:t> </a:t>
            </a:r>
            <a:r>
              <a:rPr lang="en-GB" b="1" kern="100">
                <a:latin typeface="Avenir Next LT Pro Light"/>
                <a:ea typeface="Aptos" panose="020B0004020202020204" pitchFamily="34" charset="0"/>
                <a:cs typeface="Times New Roman"/>
              </a:rPr>
              <a:t>for any further queries</a:t>
            </a:r>
            <a:endParaRPr lang="en-GB" sz="1800" b="1" kern="100">
              <a:effectLst/>
              <a:ea typeface="Aptos" panose="020B0004020202020204" pitchFamily="34" charset="0"/>
              <a:cs typeface="Times New Roman"/>
            </a:endParaRPr>
          </a:p>
        </p:txBody>
      </p:sp>
      <p:sp>
        <p:nvSpPr>
          <p:cNvPr id="7" name="TextBox 6">
            <a:extLst>
              <a:ext uri="{FF2B5EF4-FFF2-40B4-BE49-F238E27FC236}">
                <a16:creationId xmlns:a16="http://schemas.microsoft.com/office/drawing/2014/main" id="{6CFCFB78-A69A-FAC2-C7D4-1F3B856AB8D6}"/>
              </a:ext>
            </a:extLst>
          </p:cNvPr>
          <p:cNvSpPr txBox="1"/>
          <p:nvPr/>
        </p:nvSpPr>
        <p:spPr>
          <a:xfrm>
            <a:off x="3526639" y="2787776"/>
            <a:ext cx="5156200" cy="646331"/>
          </a:xfrm>
          <a:prstGeom prst="rect">
            <a:avLst/>
          </a:prstGeom>
          <a:noFill/>
        </p:spPr>
        <p:txBody>
          <a:bodyPr wrap="square" lIns="91440" tIns="45720" rIns="91440" bIns="45720" rtlCol="0" anchor="t">
            <a:spAutoFit/>
          </a:bodyPr>
          <a:lstStyle/>
          <a:p>
            <a:pPr algn="ctr"/>
            <a:r>
              <a:rPr lang="en-US" i="1">
                <a:latin typeface="Avenir Next LT Pro"/>
              </a:rPr>
              <a:t>Please write questions to the team via the Microsoft Teams Q&amp;A chat function</a:t>
            </a:r>
          </a:p>
        </p:txBody>
      </p:sp>
      <p:sp>
        <p:nvSpPr>
          <p:cNvPr id="8" name="TextBox 7">
            <a:extLst>
              <a:ext uri="{FF2B5EF4-FFF2-40B4-BE49-F238E27FC236}">
                <a16:creationId xmlns:a16="http://schemas.microsoft.com/office/drawing/2014/main" id="{70B758B5-0D94-1B30-2934-B716333D83AC}"/>
              </a:ext>
            </a:extLst>
          </p:cNvPr>
          <p:cNvSpPr txBox="1"/>
          <p:nvPr/>
        </p:nvSpPr>
        <p:spPr>
          <a:xfrm>
            <a:off x="2884481" y="1838821"/>
            <a:ext cx="6433457" cy="769441"/>
          </a:xfrm>
          <a:prstGeom prst="rect">
            <a:avLst/>
          </a:prstGeom>
          <a:noFill/>
        </p:spPr>
        <p:txBody>
          <a:bodyPr wrap="square" lIns="91440" tIns="45720" rIns="91440" bIns="45720" rtlCol="0" anchor="t">
            <a:spAutoFit/>
          </a:bodyPr>
          <a:lstStyle/>
          <a:p>
            <a:pPr algn="ctr"/>
            <a:r>
              <a:rPr lang="en-US" sz="4400" b="1" i="1">
                <a:latin typeface="Avenir Next LT Pro Light"/>
              </a:rPr>
              <a:t>Q&amp;A</a:t>
            </a:r>
          </a:p>
        </p:txBody>
      </p:sp>
    </p:spTree>
    <p:extLst>
      <p:ext uri="{BB962C8B-B14F-4D97-AF65-F5344CB8AC3E}">
        <p14:creationId xmlns:p14="http://schemas.microsoft.com/office/powerpoint/2010/main" val="493036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egacyData xmlns="aaacb922-5235-4a66-b188-303b9b46fbd7" xsi:nil="true"/>
    <MigrationWizIdDocumentLibraryPermissions xmlns="5a875feb-bd85-4a1e-9e6a-7491a4d6534b" xsi:nil="true"/>
    <_dlc_DocId xmlns="9ee51c22-b9f8-4077-b714-196cb1a3dffc">PADWFZY54D2Z-1354284311-305788</_dlc_DocId>
    <m817f42addf14c9a838da36e78800043 xmlns="0f9fa326-da26-4ea8-b6a9-645e8136fe1d">
      <Terms xmlns="http://schemas.microsoft.com/office/infopath/2007/PartnerControls">
        <TermInfo xmlns="http://schemas.microsoft.com/office/infopath/2007/PartnerControls">
          <TermName xmlns="http://schemas.microsoft.com/office/infopath/2007/PartnerControls">Science and innovation</TermName>
          <TermId xmlns="http://schemas.microsoft.com/office/infopath/2007/PartnerControls">125371c9-c200-1547-7216-45fd86393e7a</TermId>
        </TermInfo>
      </Terms>
    </m817f42addf14c9a838da36e78800043>
    <MigrationWizId xmlns="5a875feb-bd85-4a1e-9e6a-7491a4d6534b" xsi:nil="true"/>
    <_ip_UnifiedCompliancePolicyUIAction xmlns="http://schemas.microsoft.com/sharepoint/v3" xsi:nil="true"/>
    <_dlc_DocIdUrl xmlns="9ee51c22-b9f8-4077-b714-196cb1a3dffc">
      <Url>https://beisgov.sharepoint.com/sites/FoundationModelTaskforce-OS2/_layouts/15/DocIdRedir.aspx?ID=PADWFZY54D2Z-1354284311-305788</Url>
      <Description>PADWFZY54D2Z-1354284311-305788</Description>
    </_dlc_DocIdUrl>
    <_ip_UnifiedCompliancePolicyProperties xmlns="http://schemas.microsoft.com/sharepoint/v3" xsi:nil="true"/>
    <MigrationWizIdPermissionLevels xmlns="5a875feb-bd85-4a1e-9e6a-7491a4d6534b" xsi:nil="true"/>
    <c6f593ada1854b629148449de059396b xmlns="0f9fa326-da26-4ea8-b6a9-645e8136fe1d">
      <Terms xmlns="http://schemas.microsoft.com/office/infopath/2007/PartnerControls">
        <TermInfo xmlns="http://schemas.microsoft.com/office/infopath/2007/PartnerControls">
          <TermName xmlns="http://schemas.microsoft.com/office/infopath/2007/PartnerControls">DSIT</TermName>
          <TermId xmlns="http://schemas.microsoft.com/office/infopath/2007/PartnerControls">9b2b16d8-8f0e-f9f9-8d2e-30d6eeb93788</TermId>
        </TermInfo>
      </Terms>
    </c6f593ada1854b629148449de059396b>
    <SharedWithUsers xmlns="9ee51c22-b9f8-4077-b714-196cb1a3dffc">
      <UserInfo>
        <DisplayName>Margereson, George (DSIT)</DisplayName>
        <AccountId>207</AccountId>
        <AccountType/>
      </UserInfo>
      <UserInfo>
        <DisplayName>Ilott, Oliver (DSIT)</DisplayName>
        <AccountId>33</AccountId>
        <AccountType/>
      </UserInfo>
      <UserInfo>
        <DisplayName>Summerfield, Christopher (DSIT)</DisplayName>
        <AccountId>415</AccountId>
        <AccountType/>
      </UserInfo>
      <UserInfo>
        <DisplayName>Peters, Toni (DSIT)</DisplayName>
        <AccountId>561</AccountId>
        <AccountType/>
      </UserInfo>
      <UserInfo>
        <DisplayName>Fish, Justin (DSIT)</DisplayName>
        <AccountId>727</AccountId>
        <AccountType/>
      </UserInfo>
      <UserInfo>
        <DisplayName>Hayes2, Paul (DSIT)</DisplayName>
        <AccountId>574</AccountId>
        <AccountType/>
      </UserInfo>
      <UserInfo>
        <DisplayName>Smart, Natalie (DSIT)</DisplayName>
        <AccountId>898</AccountId>
        <AccountType/>
      </UserInfo>
    </SharedWithUsers>
    <MigrationWizIdPermissions xmlns="5a875feb-bd85-4a1e-9e6a-7491a4d6534b" xsi:nil="true"/>
    <lcf76f155ced4ddcb4097134ff3c332f xmlns="5a875feb-bd85-4a1e-9e6a-7491a4d6534b">
      <Terms xmlns="http://schemas.microsoft.com/office/infopath/2007/PartnerControls"/>
    </lcf76f155ced4ddcb4097134ff3c332f>
    <TaxCatchAll xmlns="9ee51c22-b9f8-4077-b714-196cb1a3dffc">
      <Value>3</Value>
      <Value>2</Value>
      <Value>1</Value>
    </TaxCatchAll>
    <MigrationWizIdSecurityGroups xmlns="5a875feb-bd85-4a1e-9e6a-7491a4d6534b" xsi:nil="true"/>
    <h573c97cf80c4aa6b446c5363dc3ac94 xmlns="0f9fa326-da26-4ea8-b6a9-645e8136fe1d">
      <Terms xmlns="http://schemas.microsoft.com/office/infopath/2007/PartnerControls">
        <TermInfo xmlns="http://schemas.microsoft.com/office/infopath/2007/PartnerControls">
          <TermName xmlns="http://schemas.microsoft.com/office/infopath/2007/PartnerControls">Artificial intelligence</TermName>
          <TermId xmlns="http://schemas.microsoft.com/office/infopath/2007/PartnerControls">d8441361-7f2b-e27c-2716-f44ddf061b34</TermId>
        </TermInfo>
      </Terms>
    </h573c97cf80c4aa6b446c5363dc3ac94>
  </documentManagement>
</p:properties>
</file>

<file path=customXml/item2.xml><?xml version="1.0" encoding="utf-8"?>
<ct:contentTypeSchema xmlns:ct="http://schemas.microsoft.com/office/2006/metadata/contentType" xmlns:ma="http://schemas.microsoft.com/office/2006/metadata/properties/metaAttributes" ct:_="" ma:_="" ma:contentTypeName="Core Document" ma:contentTypeID="0x0101004691A8DE0991884F8E90AD6474FC73730100B2E9D75E00464A47B66D81E3F84F5014" ma:contentTypeVersion="26" ma:contentTypeDescription="Create a new document." ma:contentTypeScope="" ma:versionID="d53d9cc7b3203a19d39471c5c04fe885">
  <xsd:schema xmlns:xsd="http://www.w3.org/2001/XMLSchema" xmlns:xs="http://www.w3.org/2001/XMLSchema" xmlns:p="http://schemas.microsoft.com/office/2006/metadata/properties" xmlns:ns1="http://schemas.microsoft.com/sharepoint/v3" xmlns:ns2="0f9fa326-da26-4ea8-b6a9-645e8136fe1d" xmlns:ns3="9ee51c22-b9f8-4077-b714-196cb1a3dffc" xmlns:ns4="aaacb922-5235-4a66-b188-303b9b46fbd7" xmlns:ns5="5a875feb-bd85-4a1e-9e6a-7491a4d6534b" targetNamespace="http://schemas.microsoft.com/office/2006/metadata/properties" ma:root="true" ma:fieldsID="a1556a6f2ac70545e502f057b80c001b" ns1:_="" ns2:_="" ns3:_="" ns4:_="" ns5:_="">
    <xsd:import namespace="http://schemas.microsoft.com/sharepoint/v3"/>
    <xsd:import namespace="0f9fa326-da26-4ea8-b6a9-645e8136fe1d"/>
    <xsd:import namespace="9ee51c22-b9f8-4077-b714-196cb1a3dffc"/>
    <xsd:import namespace="aaacb922-5235-4a66-b188-303b9b46fbd7"/>
    <xsd:import namespace="5a875feb-bd85-4a1e-9e6a-7491a4d6534b"/>
    <xsd:element name="properties">
      <xsd:complexType>
        <xsd:sequence>
          <xsd:element name="documentManagement">
            <xsd:complexType>
              <xsd:all>
                <xsd:element ref="ns2:c6f593ada1854b629148449de059396b" minOccurs="0"/>
                <xsd:element ref="ns3:TaxCatchAll" minOccurs="0"/>
                <xsd:element ref="ns3:TaxCatchAllLabel" minOccurs="0"/>
                <xsd:element ref="ns2:m817f42addf14c9a838da36e78800043" minOccurs="0"/>
                <xsd:element ref="ns2:h573c97cf80c4aa6b446c5363dc3ac94" minOccurs="0"/>
                <xsd:element ref="ns4:LegacyData" minOccurs="0"/>
                <xsd:element ref="ns3:_dlc_DocId" minOccurs="0"/>
                <xsd:element ref="ns3:_dlc_DocIdPersistId" minOccurs="0"/>
                <xsd:element ref="ns3:_dlc_DocIdUrl" minOccurs="0"/>
                <xsd:element ref="ns3:SharedWithUsers" minOccurs="0"/>
                <xsd:element ref="ns3:SharedWithDetails" minOccurs="0"/>
                <xsd:element ref="ns5:MediaServiceMetadata" minOccurs="0"/>
                <xsd:element ref="ns5:MediaServiceFastMetadata" minOccurs="0"/>
                <xsd:element ref="ns5:MediaServiceObjectDetectorVersions" minOccurs="0"/>
                <xsd:element ref="ns5:MediaServiceDateTaken" minOccurs="0"/>
                <xsd:element ref="ns5:MediaServiceGenerationTime" minOccurs="0"/>
                <xsd:element ref="ns5:MediaServiceEventHashCode" minOccurs="0"/>
                <xsd:element ref="ns5:MediaLengthInSeconds" minOccurs="0"/>
                <xsd:element ref="ns5:MediaServiceLocation" minOccurs="0"/>
                <xsd:element ref="ns5:lcf76f155ced4ddcb4097134ff3c332f" minOccurs="0"/>
                <xsd:element ref="ns5:MediaServiceOCR" minOccurs="0"/>
                <xsd:element ref="ns5:MediaServiceSearchProperties" minOccurs="0"/>
                <xsd:element ref="ns5:MigrationWizId" minOccurs="0"/>
                <xsd:element ref="ns5:MigrationWizIdPermissions" minOccurs="0"/>
                <xsd:element ref="ns5:MigrationWizIdPermissionLevels" minOccurs="0"/>
                <xsd:element ref="ns5:MigrationWizIdDocumentLibraryPermissions" minOccurs="0"/>
                <xsd:element ref="ns5:MigrationWizIdSecurityGroup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9" nillable="true" ma:displayName="Unified Compliance Policy Properties" ma:hidden="true" ma:internalName="_ip_UnifiedCompliancePolicyProperties">
      <xsd:simpleType>
        <xsd:restriction base="dms:Note"/>
      </xsd:simpleType>
    </xsd:element>
    <xsd:element name="_ip_UnifiedCompliancePolicyUIAction" ma:index="4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9fa326-da26-4ea8-b6a9-645e8136fe1d" elementFormDefault="qualified">
    <xsd:import namespace="http://schemas.microsoft.com/office/2006/documentManagement/types"/>
    <xsd:import namespace="http://schemas.microsoft.com/office/infopath/2007/PartnerControls"/>
    <xsd:element name="c6f593ada1854b629148449de059396b" ma:index="8" nillable="true" ma:taxonomy="true" ma:internalName="c6f593ada1854b629148449de059396b" ma:taxonomyFieldName="KIM_GovernmentBody" ma:displayName="Government Body" ma:default="3;#DSIT|9b2b16d8-8f0e-f9f9-8d2e-30d6eeb93788" ma:fieldId="{c6f593ad-a185-4b62-9148-449de059396b}" ma:sspId="9b0aeba9-2bce-41c2-8545-5d12d676a674" ma:termSetId="46784332-da01-4f4a-94fa-2a245cb438b3" ma:anchorId="00000000-0000-0000-0000-000000000000" ma:open="false" ma:isKeyword="false">
      <xsd:complexType>
        <xsd:sequence>
          <xsd:element ref="pc:Terms" minOccurs="0" maxOccurs="1"/>
        </xsd:sequence>
      </xsd:complexType>
    </xsd:element>
    <xsd:element name="m817f42addf14c9a838da36e78800043" ma:index="12" nillable="true" ma:taxonomy="true" ma:internalName="m817f42addf14c9a838da36e78800043" ma:taxonomyFieldName="KIM_Function" ma:displayName="Function" ma:default="1;#Science and innovation|125371c9-c200-1547-7216-45fd86393e7a" ma:fieldId="{6817f42a-ddf1-4c9a-838d-a36e78800043}" ma:sspId="9b0aeba9-2bce-41c2-8545-5d12d676a674" ma:termSetId="8a8c3714-5ee2-45f9-8c60-591b9d070299" ma:anchorId="00000000-0000-0000-0000-000000000000" ma:open="false" ma:isKeyword="false">
      <xsd:complexType>
        <xsd:sequence>
          <xsd:element ref="pc:Terms" minOccurs="0" maxOccurs="1"/>
        </xsd:sequence>
      </xsd:complexType>
    </xsd:element>
    <xsd:element name="h573c97cf80c4aa6b446c5363dc3ac94" ma:index="14" nillable="true" ma:taxonomy="true" ma:internalName="h573c97cf80c4aa6b446c5363dc3ac94" ma:taxonomyFieldName="KIM_Activity" ma:displayName="Activity" ma:default="2;#Artificial intelligence|d8441361-7f2b-e27c-2716-f44ddf061b34" ma:fieldId="{1573c97c-f80c-4aa6-b446-c5363dc3ac94}" ma:sspId="9b0aeba9-2bce-41c2-8545-5d12d676a674" ma:termSetId="5c6dcaef-f335-486f-b10e-5a74f102472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ee51c22-b9f8-4077-b714-196cb1a3dffc"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997f3569-d2cc-404b-9f4a-7e715eb37b29}" ma:internalName="TaxCatchAll" ma:showField="CatchAllData" ma:web="9ee51c22-b9f8-4077-b714-196cb1a3dff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97f3569-d2cc-404b-9f4a-7e715eb37b29}" ma:internalName="TaxCatchAllLabel" ma:readOnly="true" ma:showField="CatchAllDataLabel" ma:web="9ee51c22-b9f8-4077-b714-196cb1a3dffc">
      <xsd:complexType>
        <xsd:complexContent>
          <xsd:extension base="dms:MultiChoiceLookup">
            <xsd:sequence>
              <xsd:element name="Value" type="dms:Lookup" maxOccurs="unbounded" minOccurs="0" nillable="true"/>
            </xsd:sequence>
          </xsd:extension>
        </xsd:complexContent>
      </xsd:complex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_dlc_DocIdPersistId" ma:index="18" nillable="true" ma:displayName="Persist ID" ma:description="Keep ID on add." ma:hidden="true" ma:internalName="_dlc_DocIdPersistId" ma:readOnly="true">
      <xsd:simpleType>
        <xsd:restriction base="dms:Boolean"/>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acb922-5235-4a66-b188-303b9b46fbd7" elementFormDefault="qualified">
    <xsd:import namespace="http://schemas.microsoft.com/office/2006/documentManagement/types"/>
    <xsd:import namespace="http://schemas.microsoft.com/office/infopath/2007/PartnerControls"/>
    <xsd:element name="LegacyData" ma:index="16" nillable="true" ma:displayName="Legacy Data" ma:internalName="LegacyDat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875feb-bd85-4a1e-9e6a-7491a4d6534b"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DateTaken" ma:index="25" nillable="true" ma:displayName="MediaServiceDateTaken" ma:hidden="true" ma:indexed="true" ma:internalName="MediaServiceDateTaken" ma:readOnly="true">
      <xsd:simpleType>
        <xsd:restriction base="dms:Text"/>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LengthInSeconds" ma:index="28" nillable="true" ma:displayName="MediaLengthInSeconds" ma:hidden="true" ma:internalName="MediaLengthInSeconds" ma:readOnly="true">
      <xsd:simpleType>
        <xsd:restriction base="dms:Unknown"/>
      </xsd:simpleType>
    </xsd:element>
    <xsd:element name="MediaServiceLocation" ma:index="29" nillable="true" ma:displayName="Location" ma:indexed="true" ma:internalName="MediaServiceLocation" ma:readOnly="true">
      <xsd:simpleType>
        <xsd:restriction base="dms:Text"/>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9b0aeba9-2bce-41c2-8545-5d12d676a674" ma:termSetId="09814cd3-568e-fe90-9814-8d621ff8fb84" ma:anchorId="fba54fb3-c3e1-fe81-a776-ca4b69148c4d" ma:open="true" ma:isKeyword="false">
      <xsd:complexType>
        <xsd:sequence>
          <xsd:element ref="pc:Terms" minOccurs="0" maxOccurs="1"/>
        </xsd:sequence>
      </xsd:complexType>
    </xsd:element>
    <xsd:element name="MediaServiceOCR" ma:index="32" nillable="true" ma:displayName="Extracted Text" ma:internalName="MediaServiceOCR" ma:readOnly="true">
      <xsd:simpleType>
        <xsd:restriction base="dms:Note">
          <xsd:maxLength value="255"/>
        </xsd:restriction>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igrationWizId" ma:index="34" nillable="true" ma:displayName="MigrationWizId" ma:internalName="MigrationWizId">
      <xsd:simpleType>
        <xsd:restriction base="dms:Text"/>
      </xsd:simpleType>
    </xsd:element>
    <xsd:element name="MigrationWizIdPermissions" ma:index="35" nillable="true" ma:displayName="MigrationWizIdPermissions" ma:internalName="MigrationWizIdPermissions">
      <xsd:simpleType>
        <xsd:restriction base="dms:Text"/>
      </xsd:simpleType>
    </xsd:element>
    <xsd:element name="MigrationWizIdPermissionLevels" ma:index="36" nillable="true" ma:displayName="MigrationWizIdPermissionLevels" ma:internalName="MigrationWizIdPermissionLevels">
      <xsd:simpleType>
        <xsd:restriction base="dms:Text"/>
      </xsd:simpleType>
    </xsd:element>
    <xsd:element name="MigrationWizIdDocumentLibraryPermissions" ma:index="37" nillable="true" ma:displayName="MigrationWizIdDocumentLibraryPermissions" ma:internalName="MigrationWizIdDocumentLibraryPermissions">
      <xsd:simpleType>
        <xsd:restriction base="dms:Text"/>
      </xsd:simpleType>
    </xsd:element>
    <xsd:element name="MigrationWizIdSecurityGroups" ma:index="38" nillable="true" ma:displayName="MigrationWizIdSecurityGroups" ma:internalName="MigrationWizIdSecurityGroup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76FB4B-363D-4ED9-83EB-A4411F843FD6}">
  <ds:schemaRefs>
    <ds:schemaRef ds:uri="http://purl.org/dc/elements/1.1/"/>
    <ds:schemaRef ds:uri="http://www.w3.org/XML/1998/namespace"/>
    <ds:schemaRef ds:uri="http://schemas.microsoft.com/office/2006/documentManagement/types"/>
    <ds:schemaRef ds:uri="http://purl.org/dc/dcmitype/"/>
    <ds:schemaRef ds:uri="0f9fa326-da26-4ea8-b6a9-645e8136fe1d"/>
    <ds:schemaRef ds:uri="http://schemas.microsoft.com/sharepoint/v3"/>
    <ds:schemaRef ds:uri="http://schemas.microsoft.com/office/infopath/2007/PartnerControls"/>
    <ds:schemaRef ds:uri="aaacb922-5235-4a66-b188-303b9b46fbd7"/>
    <ds:schemaRef ds:uri="9ee51c22-b9f8-4077-b714-196cb1a3dffc"/>
    <ds:schemaRef ds:uri="http://purl.org/dc/terms/"/>
    <ds:schemaRef ds:uri="http://schemas.openxmlformats.org/package/2006/metadata/core-properties"/>
    <ds:schemaRef ds:uri="5a875feb-bd85-4a1e-9e6a-7491a4d6534b"/>
    <ds:schemaRef ds:uri="http://schemas.microsoft.com/office/2006/metadata/properties"/>
  </ds:schemaRefs>
</ds:datastoreItem>
</file>

<file path=customXml/itemProps2.xml><?xml version="1.0" encoding="utf-8"?>
<ds:datastoreItem xmlns:ds="http://schemas.openxmlformats.org/officeDocument/2006/customXml" ds:itemID="{2DF2025B-6852-42FF-B560-21E2D6B0298D}">
  <ds:schemaRefs>
    <ds:schemaRef ds:uri="0f9fa326-da26-4ea8-b6a9-645e8136fe1d"/>
    <ds:schemaRef ds:uri="5a875feb-bd85-4a1e-9e6a-7491a4d6534b"/>
    <ds:schemaRef ds:uri="9ee51c22-b9f8-4077-b714-196cb1a3dffc"/>
    <ds:schemaRef ds:uri="aaacb922-5235-4a66-b188-303b9b46fb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C9653F6-0E1C-440C-991E-025FC142A238}">
  <ds:schemaRefs>
    <ds:schemaRef ds:uri="http://schemas.microsoft.com/sharepoint/events"/>
  </ds:schemaRefs>
</ds:datastoreItem>
</file>

<file path=customXml/itemProps4.xml><?xml version="1.0" encoding="utf-8"?>
<ds:datastoreItem xmlns:ds="http://schemas.openxmlformats.org/officeDocument/2006/customXml" ds:itemID="{441AA958-5229-4E9E-8ACD-0E6E294E05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17005</TotalTime>
  <Words>1132</Words>
  <Application>Microsoft Office PowerPoint</Application>
  <PresentationFormat>Widescreen</PresentationFormat>
  <Paragraphs>224</Paragraphs>
  <Slides>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Aptos</vt:lpstr>
      <vt:lpstr>Aptos Display</vt:lpstr>
      <vt:lpstr>Arial</vt:lpstr>
      <vt:lpstr>Avenir Next LT Pro</vt:lpstr>
      <vt:lpstr>Avenir Next LT Pro Light</vt:lpstr>
      <vt:lpstr>Calibri</vt:lpstr>
      <vt:lpstr>Segoe UI</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Tubaja, Michal (DSIT)</dc:creator>
  <cp:lastModifiedBy>Tubaja, Michal (DSIT)</cp:lastModifiedBy>
  <cp:revision>2</cp:revision>
  <dcterms:created xsi:type="dcterms:W3CDTF">2024-05-13T07:00:20Z</dcterms:created>
  <dcterms:modified xsi:type="dcterms:W3CDTF">2024-11-11T09:11:19Z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2024-05-13T07:00:22Z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6fe9aa02-8745-42d9-ad3f-32917fe7f725</vt:lpwstr>
  </property>
  <property fmtid="{D5CDD505-2E9C-101B-9397-08002B2CF9AE}" pid="8" name="MSIP_Label_ba62f585-b40f-4ab9-bafe-39150f03d124_ContentBits">
    <vt:lpwstr>0</vt:lpwstr>
  </property>
  <property fmtid="{D5CDD505-2E9C-101B-9397-08002B2CF9AE}" pid="9" name="KIM_Activity">
    <vt:lpwstr>2;#Artificial intelligence|d8441361-7f2b-e27c-2716-f44ddf061b34</vt:lpwstr>
  </property>
  <property fmtid="{D5CDD505-2E9C-101B-9397-08002B2CF9AE}" pid="10" name="MediaServiceImageTags">
    <vt:lpwstr/>
  </property>
  <property fmtid="{D5CDD505-2E9C-101B-9397-08002B2CF9AE}" pid="11" name="ContentTypeId">
    <vt:lpwstr>0x0101004691A8DE0991884F8E90AD6474FC73730100B2E9D75E00464A47B66D81E3F84F5014</vt:lpwstr>
  </property>
  <property fmtid="{D5CDD505-2E9C-101B-9397-08002B2CF9AE}" pid="12" name="ComplianceAssetId">
    <vt:lpwstr/>
  </property>
  <property fmtid="{D5CDD505-2E9C-101B-9397-08002B2CF9AE}" pid="13" name="_ExtendedDescription">
    <vt:lpwstr/>
  </property>
  <property fmtid="{D5CDD505-2E9C-101B-9397-08002B2CF9AE}" pid="14" name="KIM_GovernmentBody">
    <vt:lpwstr>3;#DSIT|9b2b16d8-8f0e-f9f9-8d2e-30d6eeb93788</vt:lpwstr>
  </property>
  <property fmtid="{D5CDD505-2E9C-101B-9397-08002B2CF9AE}" pid="15" name="KIM_Function">
    <vt:lpwstr>1;#Science and innovation|125371c9-c200-1547-7216-45fd86393e7a</vt:lpwstr>
  </property>
  <property fmtid="{D5CDD505-2E9C-101B-9397-08002B2CF9AE}" pid="16" name="_dlc_DocIdItemGuid">
    <vt:lpwstr>bf752e9c-ec37-45f8-bd11-9be4a9cd9ef3</vt:lpwstr>
  </property>
  <property fmtid="{D5CDD505-2E9C-101B-9397-08002B2CF9AE}" pid="17" name="_activity">
    <vt:lpwstr>{"FileActivityType":"9","FileActivityTimeStamp":"2024-05-21T10:50:05.027Z","FileActivityUsersOnPage":[{"DisplayName":"Levy, Jodie (DSIT)","Id":"jodie.levy@dsit.gov.uk"},{"DisplayName":"Smart, Natalie (DSIT)","Id":"natalie.smart@dsit.gov.uk"},{"DisplayName":"Fish, Justin (DSIT)","Id":"justin.fish@dsit.gov.uk"}],"FileActivityNavigationId":null}</vt:lpwstr>
  </property>
  <property fmtid="{D5CDD505-2E9C-101B-9397-08002B2CF9AE}" pid="18" name="TriggerFlowInfo">
    <vt:lpwstr/>
  </property>
</Properties>
</file>